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34" d="100"/>
          <a:sy n="34" d="100"/>
        </p:scale>
        <p:origin x="-917" y="-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C9DE39-0E4B-0C4B-B585-F904295382F6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73EE47-52EA-B646-BEA6-8B2A946BE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689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73EE47-52EA-B646-BEA6-8B2A946BEEF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183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3019" y="858520"/>
            <a:ext cx="459232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C1951C"/>
                </a:solidFill>
                <a:latin typeface="Geneva"/>
                <a:cs typeface="Genev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122E5A"/>
                </a:solidFill>
                <a:latin typeface="Geneva"/>
                <a:cs typeface="Geneva"/>
              </a:defRPr>
            </a:lvl1pPr>
          </a:lstStyle>
          <a:p>
            <a:pPr marL="661670" marR="5080" indent="-649605">
              <a:lnSpc>
                <a:spcPct val="100000"/>
              </a:lnSpc>
              <a:spcBef>
                <a:spcPts val="5"/>
              </a:spcBef>
            </a:pPr>
            <a:r>
              <a:rPr spc="35" dirty="0">
                <a:solidFill>
                  <a:srgbClr val="FFFFFF"/>
                </a:solidFill>
              </a:rPr>
              <a:t>SELLING </a:t>
            </a:r>
            <a:r>
              <a:rPr spc="-60" dirty="0">
                <a:solidFill>
                  <a:srgbClr val="FFFFFF"/>
                </a:solidFill>
              </a:rPr>
              <a:t>A </a:t>
            </a:r>
            <a:r>
              <a:rPr spc="-5" dirty="0">
                <a:solidFill>
                  <a:srgbClr val="FFFFFF"/>
                </a:solidFill>
              </a:rPr>
              <a:t>SMALL </a:t>
            </a:r>
            <a:r>
              <a:rPr spc="50" dirty="0">
                <a:solidFill>
                  <a:srgbClr val="FFFFFF"/>
                </a:solidFill>
              </a:rPr>
              <a:t>BUSINESS </a:t>
            </a:r>
            <a:r>
              <a:rPr spc="-10" dirty="0"/>
              <a:t>AND</a:t>
            </a:r>
            <a:r>
              <a:rPr spc="-145" dirty="0"/>
              <a:t> </a:t>
            </a:r>
            <a:r>
              <a:rPr spc="-30" dirty="0"/>
              <a:t>‹#›  </a:t>
            </a:r>
            <a:r>
              <a:rPr spc="50" dirty="0"/>
              <a:t>SUCESSION</a:t>
            </a:r>
            <a:r>
              <a:rPr spc="-80" dirty="0"/>
              <a:t> </a:t>
            </a:r>
            <a:r>
              <a:rPr spc="20" dirty="0"/>
              <a:t>PLANNING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C1951C"/>
                </a:solidFill>
                <a:latin typeface="Geneva"/>
                <a:cs typeface="Genev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122E5A"/>
                </a:solidFill>
                <a:latin typeface="Geneva"/>
                <a:cs typeface="Geneva"/>
              </a:defRPr>
            </a:lvl1pPr>
          </a:lstStyle>
          <a:p>
            <a:pPr marL="661670" marR="5080" indent="-649605">
              <a:lnSpc>
                <a:spcPct val="100000"/>
              </a:lnSpc>
              <a:spcBef>
                <a:spcPts val="5"/>
              </a:spcBef>
            </a:pPr>
            <a:r>
              <a:rPr spc="35" dirty="0">
                <a:solidFill>
                  <a:srgbClr val="FFFFFF"/>
                </a:solidFill>
              </a:rPr>
              <a:t>SELLING </a:t>
            </a:r>
            <a:r>
              <a:rPr spc="-60" dirty="0">
                <a:solidFill>
                  <a:srgbClr val="FFFFFF"/>
                </a:solidFill>
              </a:rPr>
              <a:t>A </a:t>
            </a:r>
            <a:r>
              <a:rPr spc="-5" dirty="0">
                <a:solidFill>
                  <a:srgbClr val="FFFFFF"/>
                </a:solidFill>
              </a:rPr>
              <a:t>SMALL </a:t>
            </a:r>
            <a:r>
              <a:rPr spc="50" dirty="0">
                <a:solidFill>
                  <a:srgbClr val="FFFFFF"/>
                </a:solidFill>
              </a:rPr>
              <a:t>BUSINESS </a:t>
            </a:r>
            <a:r>
              <a:rPr spc="-10" dirty="0"/>
              <a:t>AND</a:t>
            </a:r>
            <a:r>
              <a:rPr spc="-145" dirty="0"/>
              <a:t> </a:t>
            </a:r>
            <a:r>
              <a:rPr spc="-30" dirty="0"/>
              <a:t>‹#›  </a:t>
            </a:r>
            <a:r>
              <a:rPr spc="50" dirty="0"/>
              <a:t>SUCESSION</a:t>
            </a:r>
            <a:r>
              <a:rPr spc="-80" dirty="0"/>
              <a:t> </a:t>
            </a:r>
            <a:r>
              <a:rPr spc="20" dirty="0"/>
              <a:t>PLANNING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C1951C"/>
                </a:solidFill>
                <a:latin typeface="Geneva"/>
                <a:cs typeface="Genev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122E5A"/>
                </a:solidFill>
                <a:latin typeface="Geneva"/>
                <a:cs typeface="Geneva"/>
              </a:defRPr>
            </a:lvl1pPr>
          </a:lstStyle>
          <a:p>
            <a:pPr marL="661670" marR="5080" indent="-649605">
              <a:lnSpc>
                <a:spcPct val="100000"/>
              </a:lnSpc>
              <a:spcBef>
                <a:spcPts val="5"/>
              </a:spcBef>
            </a:pPr>
            <a:r>
              <a:rPr spc="35" dirty="0">
                <a:solidFill>
                  <a:srgbClr val="FFFFFF"/>
                </a:solidFill>
              </a:rPr>
              <a:t>SELLING </a:t>
            </a:r>
            <a:r>
              <a:rPr spc="-60" dirty="0">
                <a:solidFill>
                  <a:srgbClr val="FFFFFF"/>
                </a:solidFill>
              </a:rPr>
              <a:t>A </a:t>
            </a:r>
            <a:r>
              <a:rPr spc="-5" dirty="0">
                <a:solidFill>
                  <a:srgbClr val="FFFFFF"/>
                </a:solidFill>
              </a:rPr>
              <a:t>SMALL </a:t>
            </a:r>
            <a:r>
              <a:rPr spc="50" dirty="0">
                <a:solidFill>
                  <a:srgbClr val="FFFFFF"/>
                </a:solidFill>
              </a:rPr>
              <a:t>BUSINESS </a:t>
            </a:r>
            <a:r>
              <a:rPr spc="-10" dirty="0"/>
              <a:t>AND</a:t>
            </a:r>
            <a:r>
              <a:rPr spc="-145" dirty="0"/>
              <a:t> </a:t>
            </a:r>
            <a:r>
              <a:rPr spc="-30" dirty="0"/>
              <a:t>‹#›  </a:t>
            </a:r>
            <a:r>
              <a:rPr spc="50" dirty="0"/>
              <a:t>SUCESSION</a:t>
            </a:r>
            <a:r>
              <a:rPr spc="-80" dirty="0"/>
              <a:t> </a:t>
            </a:r>
            <a:r>
              <a:rPr spc="20" dirty="0"/>
              <a:t>PLANNING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C1951C"/>
                </a:solidFill>
                <a:latin typeface="Geneva"/>
                <a:cs typeface="Genev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122E5A"/>
                </a:solidFill>
                <a:latin typeface="Geneva"/>
                <a:cs typeface="Geneva"/>
              </a:defRPr>
            </a:lvl1pPr>
          </a:lstStyle>
          <a:p>
            <a:pPr marL="661670" marR="5080" indent="-649605">
              <a:lnSpc>
                <a:spcPct val="100000"/>
              </a:lnSpc>
              <a:spcBef>
                <a:spcPts val="5"/>
              </a:spcBef>
            </a:pPr>
            <a:r>
              <a:rPr spc="35" dirty="0">
                <a:solidFill>
                  <a:srgbClr val="FFFFFF"/>
                </a:solidFill>
              </a:rPr>
              <a:t>SELLING </a:t>
            </a:r>
            <a:r>
              <a:rPr spc="-60" dirty="0">
                <a:solidFill>
                  <a:srgbClr val="FFFFFF"/>
                </a:solidFill>
              </a:rPr>
              <a:t>A </a:t>
            </a:r>
            <a:r>
              <a:rPr spc="-5" dirty="0">
                <a:solidFill>
                  <a:srgbClr val="FFFFFF"/>
                </a:solidFill>
              </a:rPr>
              <a:t>SMALL </a:t>
            </a:r>
            <a:r>
              <a:rPr spc="50" dirty="0">
                <a:solidFill>
                  <a:srgbClr val="FFFFFF"/>
                </a:solidFill>
              </a:rPr>
              <a:t>BUSINESS </a:t>
            </a:r>
            <a:r>
              <a:rPr spc="-10" dirty="0"/>
              <a:t>AND</a:t>
            </a:r>
            <a:r>
              <a:rPr spc="-145" dirty="0"/>
              <a:t> </a:t>
            </a:r>
            <a:r>
              <a:rPr spc="-30" dirty="0"/>
              <a:t>‹#›  </a:t>
            </a:r>
            <a:r>
              <a:rPr spc="50" dirty="0"/>
              <a:t>SUCESSION</a:t>
            </a:r>
            <a:r>
              <a:rPr spc="-80" dirty="0"/>
              <a:t> </a:t>
            </a:r>
            <a:r>
              <a:rPr spc="20" dirty="0"/>
              <a:t>PLANNING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122E5A"/>
                </a:solidFill>
                <a:latin typeface="Geneva"/>
                <a:cs typeface="Geneva"/>
              </a:defRPr>
            </a:lvl1pPr>
          </a:lstStyle>
          <a:p>
            <a:pPr marL="661670" marR="5080" indent="-649605">
              <a:lnSpc>
                <a:spcPct val="100000"/>
              </a:lnSpc>
              <a:spcBef>
                <a:spcPts val="5"/>
              </a:spcBef>
            </a:pPr>
            <a:r>
              <a:rPr spc="35" dirty="0">
                <a:solidFill>
                  <a:srgbClr val="FFFFFF"/>
                </a:solidFill>
              </a:rPr>
              <a:t>SELLING </a:t>
            </a:r>
            <a:r>
              <a:rPr spc="-60" dirty="0">
                <a:solidFill>
                  <a:srgbClr val="FFFFFF"/>
                </a:solidFill>
              </a:rPr>
              <a:t>A </a:t>
            </a:r>
            <a:r>
              <a:rPr spc="-5" dirty="0">
                <a:solidFill>
                  <a:srgbClr val="FFFFFF"/>
                </a:solidFill>
              </a:rPr>
              <a:t>SMALL </a:t>
            </a:r>
            <a:r>
              <a:rPr spc="50" dirty="0">
                <a:solidFill>
                  <a:srgbClr val="FFFFFF"/>
                </a:solidFill>
              </a:rPr>
              <a:t>BUSINESS </a:t>
            </a:r>
            <a:r>
              <a:rPr spc="-10" dirty="0"/>
              <a:t>AND</a:t>
            </a:r>
            <a:r>
              <a:rPr spc="-145" dirty="0"/>
              <a:t> </a:t>
            </a:r>
            <a:r>
              <a:rPr spc="-30" dirty="0"/>
              <a:t>‹#›  </a:t>
            </a:r>
            <a:r>
              <a:rPr spc="50" dirty="0"/>
              <a:t>SUCESSION</a:t>
            </a:r>
            <a:r>
              <a:rPr spc="-80" dirty="0"/>
              <a:t> </a:t>
            </a:r>
            <a:r>
              <a:rPr spc="20" dirty="0"/>
              <a:t>PLANNING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FABF6A5E-7F3F-E348-819D-E2B8B459431F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4500" y="355346"/>
            <a:ext cx="2083435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C1951C"/>
                </a:solidFill>
                <a:latin typeface="Geneva"/>
                <a:cs typeface="Genev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49072" y="1043685"/>
            <a:ext cx="8245855" cy="2667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319265" y="6442572"/>
            <a:ext cx="2334259" cy="320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122E5A"/>
                </a:solidFill>
                <a:latin typeface="Geneva"/>
                <a:cs typeface="Geneva"/>
              </a:defRPr>
            </a:lvl1pPr>
          </a:lstStyle>
          <a:p>
            <a:pPr marL="661670" marR="5080" indent="-649605">
              <a:lnSpc>
                <a:spcPct val="100000"/>
              </a:lnSpc>
              <a:spcBef>
                <a:spcPts val="5"/>
              </a:spcBef>
            </a:pPr>
            <a:r>
              <a:rPr spc="35" dirty="0">
                <a:solidFill>
                  <a:srgbClr val="FFFFFF"/>
                </a:solidFill>
              </a:rPr>
              <a:t>SELLING </a:t>
            </a:r>
            <a:r>
              <a:rPr spc="-60" dirty="0">
                <a:solidFill>
                  <a:srgbClr val="FFFFFF"/>
                </a:solidFill>
              </a:rPr>
              <a:t>A </a:t>
            </a:r>
            <a:r>
              <a:rPr spc="-5" dirty="0">
                <a:solidFill>
                  <a:srgbClr val="FFFFFF"/>
                </a:solidFill>
              </a:rPr>
              <a:t>SMALL </a:t>
            </a:r>
            <a:r>
              <a:rPr spc="50" dirty="0">
                <a:solidFill>
                  <a:srgbClr val="FFFFFF"/>
                </a:solidFill>
              </a:rPr>
              <a:t>BUSINESS </a:t>
            </a:r>
            <a:r>
              <a:rPr spc="-10" dirty="0"/>
              <a:t>AND</a:t>
            </a:r>
            <a:r>
              <a:rPr spc="-145" dirty="0"/>
              <a:t> </a:t>
            </a:r>
            <a:r>
              <a:rPr spc="-30" dirty="0"/>
              <a:t>‹#›  </a:t>
            </a:r>
            <a:r>
              <a:rPr spc="50" dirty="0"/>
              <a:t>SUCESSION</a:t>
            </a:r>
            <a:r>
              <a:rPr spc="-80" dirty="0"/>
              <a:t> </a:t>
            </a:r>
            <a:r>
              <a:rPr spc="20" dirty="0"/>
              <a:t>PLANNING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62855" y="381000"/>
            <a:ext cx="4581144" cy="458190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19277" y="1876805"/>
            <a:ext cx="3262629" cy="866775"/>
          </a:xfrm>
          <a:custGeom>
            <a:avLst/>
            <a:gdLst/>
            <a:ahLst/>
            <a:cxnLst/>
            <a:rect l="l" t="t" r="r" b="b"/>
            <a:pathLst>
              <a:path w="3262629" h="866775">
                <a:moveTo>
                  <a:pt x="0" y="866394"/>
                </a:moveTo>
                <a:lnTo>
                  <a:pt x="3262122" y="866394"/>
                </a:lnTo>
                <a:lnTo>
                  <a:pt x="3262122" y="0"/>
                </a:lnTo>
                <a:lnTo>
                  <a:pt x="0" y="0"/>
                </a:lnTo>
                <a:lnTo>
                  <a:pt x="0" y="866394"/>
                </a:lnTo>
                <a:close/>
              </a:path>
            </a:pathLst>
          </a:custGeom>
          <a:solidFill>
            <a:srgbClr val="16375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ctrTitle"/>
          </p:nvPr>
        </p:nvSpPr>
        <p:spPr>
          <a:xfrm>
            <a:off x="261619" y="858520"/>
            <a:ext cx="4919981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0" dirty="0"/>
              <a:t>Sel</a:t>
            </a:r>
            <a:r>
              <a:rPr lang="en-US" spc="-70" dirty="0"/>
              <a:t>l</a:t>
            </a:r>
            <a:r>
              <a:rPr spc="-215" dirty="0"/>
              <a:t>ing</a:t>
            </a:r>
            <a:r>
              <a:rPr spc="-520" dirty="0"/>
              <a:t> </a:t>
            </a:r>
            <a:r>
              <a:rPr spc="10" dirty="0"/>
              <a:t>a</a:t>
            </a:r>
            <a:r>
              <a:rPr spc="-515" dirty="0"/>
              <a:t> </a:t>
            </a:r>
            <a:r>
              <a:rPr spc="-125" dirty="0"/>
              <a:t>Smal</a:t>
            </a:r>
            <a:r>
              <a:rPr lang="en-US" spc="-125" dirty="0"/>
              <a:t>l</a:t>
            </a:r>
            <a:r>
              <a:rPr lang="en-US" spc="120" dirty="0"/>
              <a:t> </a:t>
            </a:r>
            <a:r>
              <a:rPr spc="-175" dirty="0"/>
              <a:t>Business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620" y="1318006"/>
            <a:ext cx="4310380" cy="1525418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152400" marR="5080" indent="-139700"/>
            <a:r>
              <a:rPr sz="3200" spc="-180" dirty="0">
                <a:solidFill>
                  <a:srgbClr val="122E5A"/>
                </a:solidFill>
                <a:latin typeface="Geneva"/>
                <a:cs typeface="Geneva"/>
              </a:rPr>
              <a:t>and </a:t>
            </a:r>
            <a:r>
              <a:rPr sz="3200" spc="-200" dirty="0">
                <a:solidFill>
                  <a:srgbClr val="122E5A"/>
                </a:solidFill>
                <a:latin typeface="Geneva"/>
                <a:cs typeface="Geneva"/>
              </a:rPr>
              <a:t>Succession</a:t>
            </a:r>
            <a:r>
              <a:rPr sz="3200" spc="-844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lang="en-US" sz="3200" spc="-844" dirty="0">
                <a:solidFill>
                  <a:srgbClr val="122E5A"/>
                </a:solidFill>
                <a:latin typeface="Geneva"/>
                <a:cs typeface="Geneva"/>
              </a:rPr>
              <a:t>  </a:t>
            </a:r>
            <a:r>
              <a:rPr sz="3200" spc="-170" dirty="0">
                <a:solidFill>
                  <a:srgbClr val="122E5A"/>
                </a:solidFill>
                <a:latin typeface="Geneva"/>
                <a:cs typeface="Geneva"/>
              </a:rPr>
              <a:t>Planning  </a:t>
            </a:r>
            <a:r>
              <a:rPr sz="3200" b="1" spc="10" dirty="0">
                <a:solidFill>
                  <a:srgbClr val="FFFFFF"/>
                </a:solidFill>
                <a:latin typeface="Palatino"/>
                <a:cs typeface="Palatino"/>
              </a:rPr>
              <a:t>F</a:t>
            </a:r>
            <a:r>
              <a:rPr sz="2550" b="1" spc="10" dirty="0">
                <a:solidFill>
                  <a:srgbClr val="FFFFFF"/>
                </a:solidFill>
                <a:latin typeface="Palatino"/>
                <a:cs typeface="Palatino"/>
              </a:rPr>
              <a:t>OR </a:t>
            </a:r>
            <a:r>
              <a:rPr sz="2550" b="1" spc="-305" dirty="0">
                <a:solidFill>
                  <a:srgbClr val="FFFFFF"/>
                </a:solidFill>
                <a:latin typeface="Palatino"/>
                <a:cs typeface="Palatino"/>
              </a:rPr>
              <a:t>A </a:t>
            </a:r>
            <a:r>
              <a:rPr lang="en-US" sz="2550" b="1" spc="-305" dirty="0">
                <a:solidFill>
                  <a:srgbClr val="FFFFFF"/>
                </a:solidFill>
                <a:latin typeface="Palatino"/>
                <a:cs typeface="Palatino"/>
              </a:rPr>
              <a:t> </a:t>
            </a:r>
            <a:r>
              <a:rPr sz="3200" b="1" spc="-145" dirty="0">
                <a:solidFill>
                  <a:srgbClr val="FFFFFF"/>
                </a:solidFill>
                <a:latin typeface="Palatino"/>
                <a:cs typeface="Palatino"/>
              </a:rPr>
              <a:t>S</a:t>
            </a:r>
            <a:r>
              <a:rPr sz="2550" b="1" spc="-145" dirty="0">
                <a:solidFill>
                  <a:srgbClr val="FFFFFF"/>
                </a:solidFill>
                <a:latin typeface="Palatino"/>
                <a:cs typeface="Palatino"/>
              </a:rPr>
              <a:t>MALL  </a:t>
            </a:r>
            <a:endParaRPr lang="en-US" sz="2550" b="1" spc="-145" dirty="0">
              <a:solidFill>
                <a:srgbClr val="FFFFFF"/>
              </a:solidFill>
              <a:latin typeface="Palatino"/>
              <a:cs typeface="Palatino"/>
            </a:endParaRPr>
          </a:p>
          <a:p>
            <a:pPr marL="152400" marR="5080" indent="-139700"/>
            <a:r>
              <a:rPr lang="en-US" sz="3200" b="1" spc="-60" dirty="0">
                <a:solidFill>
                  <a:srgbClr val="FFFFFF"/>
                </a:solidFill>
                <a:latin typeface="Palatino"/>
                <a:cs typeface="Palatino"/>
              </a:rPr>
              <a:t>  </a:t>
            </a:r>
            <a:r>
              <a:rPr sz="3200" b="1" spc="-60" dirty="0">
                <a:solidFill>
                  <a:srgbClr val="FFFFFF"/>
                </a:solidFill>
                <a:latin typeface="Palatino"/>
                <a:cs typeface="Palatino"/>
              </a:rPr>
              <a:t>B</a:t>
            </a:r>
            <a:r>
              <a:rPr sz="2550" b="1" spc="-60" dirty="0">
                <a:solidFill>
                  <a:srgbClr val="FFFFFF"/>
                </a:solidFill>
                <a:latin typeface="Palatino"/>
                <a:cs typeface="Palatino"/>
              </a:rPr>
              <a:t>USINESS</a:t>
            </a:r>
            <a:endParaRPr sz="2550" dirty="0">
              <a:latin typeface="Palatino"/>
              <a:cs typeface="Palatino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449012" y="5003572"/>
            <a:ext cx="2503672" cy="68722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63746" y="1524000"/>
            <a:ext cx="5080000" cy="3810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4500" y="355346"/>
            <a:ext cx="43942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45" dirty="0"/>
              <a:t>Determine </a:t>
            </a:r>
            <a:r>
              <a:rPr spc="-70" dirty="0"/>
              <a:t>Your</a:t>
            </a:r>
            <a:r>
              <a:rPr spc="-335" dirty="0"/>
              <a:t> </a:t>
            </a:r>
            <a:r>
              <a:rPr spc="-35" dirty="0"/>
              <a:t>Price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661670" marR="5080" indent="-649605">
              <a:lnSpc>
                <a:spcPct val="100000"/>
              </a:lnSpc>
              <a:spcBef>
                <a:spcPts val="5"/>
              </a:spcBef>
            </a:pPr>
            <a:r>
              <a:rPr spc="35" dirty="0">
                <a:solidFill>
                  <a:srgbClr val="FFFFFF"/>
                </a:solidFill>
              </a:rPr>
              <a:t>SELLING </a:t>
            </a:r>
            <a:r>
              <a:rPr spc="-60" dirty="0">
                <a:solidFill>
                  <a:srgbClr val="FFFFFF"/>
                </a:solidFill>
              </a:rPr>
              <a:t>A </a:t>
            </a:r>
            <a:r>
              <a:rPr spc="-5" dirty="0">
                <a:solidFill>
                  <a:srgbClr val="FFFFFF"/>
                </a:solidFill>
              </a:rPr>
              <a:t>SMALL </a:t>
            </a:r>
            <a:r>
              <a:rPr spc="50" dirty="0">
                <a:solidFill>
                  <a:srgbClr val="FFFFFF"/>
                </a:solidFill>
              </a:rPr>
              <a:t>BUSINESS </a:t>
            </a:r>
            <a:r>
              <a:rPr spc="-10" dirty="0"/>
              <a:t>AND</a:t>
            </a:r>
            <a:r>
              <a:rPr spc="-145" dirty="0"/>
              <a:t> </a:t>
            </a:r>
            <a:r>
              <a:rPr spc="-30" dirty="0"/>
              <a:t>‹#›  </a:t>
            </a:r>
            <a:r>
              <a:rPr spc="50" dirty="0"/>
              <a:t>SUCESSION</a:t>
            </a:r>
            <a:r>
              <a:rPr spc="-80" dirty="0"/>
              <a:t> </a:t>
            </a:r>
            <a:r>
              <a:rPr spc="20" dirty="0"/>
              <a:t>PLANNING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4500" y="885085"/>
            <a:ext cx="5020310" cy="413004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4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85" dirty="0">
                <a:solidFill>
                  <a:srgbClr val="122E5A"/>
                </a:solidFill>
                <a:latin typeface="Geneva"/>
                <a:cs typeface="Geneva"/>
              </a:rPr>
              <a:t>Valuing </a:t>
            </a:r>
            <a:r>
              <a:rPr sz="3000" spc="-215" dirty="0">
                <a:solidFill>
                  <a:srgbClr val="122E5A"/>
                </a:solidFill>
                <a:latin typeface="Geneva"/>
                <a:cs typeface="Geneva"/>
              </a:rPr>
              <a:t>the </a:t>
            </a:r>
            <a:r>
              <a:rPr sz="3000" spc="-100" dirty="0">
                <a:solidFill>
                  <a:srgbClr val="122E5A"/>
                </a:solidFill>
                <a:latin typeface="Geneva"/>
                <a:cs typeface="Geneva"/>
              </a:rPr>
              <a:t>revenue</a:t>
            </a:r>
            <a:r>
              <a:rPr sz="3000" spc="-31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55" dirty="0">
                <a:solidFill>
                  <a:srgbClr val="122E5A"/>
                </a:solidFill>
                <a:latin typeface="Geneva"/>
                <a:cs typeface="Geneva"/>
              </a:rPr>
              <a:t>stream</a:t>
            </a:r>
            <a:endParaRPr sz="3000">
              <a:latin typeface="Geneva"/>
              <a:cs typeface="Geneva"/>
            </a:endParaRPr>
          </a:p>
          <a:p>
            <a:pPr marL="755650" lvl="1" indent="-285750">
              <a:lnSpc>
                <a:spcPct val="100000"/>
              </a:lnSpc>
              <a:spcBef>
                <a:spcPts val="610"/>
              </a:spcBef>
              <a:buChar char="•"/>
              <a:tabLst>
                <a:tab pos="755650" algn="l"/>
              </a:tabLst>
            </a:pPr>
            <a:r>
              <a:rPr sz="2800" spc="-160" dirty="0">
                <a:solidFill>
                  <a:srgbClr val="001F5F"/>
                </a:solidFill>
                <a:latin typeface="Geneva"/>
                <a:cs typeface="Geneva"/>
              </a:rPr>
              <a:t>Net </a:t>
            </a:r>
            <a:r>
              <a:rPr sz="2800" spc="-204" dirty="0">
                <a:solidFill>
                  <a:srgbClr val="001F5F"/>
                </a:solidFill>
                <a:latin typeface="Geneva"/>
                <a:cs typeface="Geneva"/>
              </a:rPr>
              <a:t>profit </a:t>
            </a:r>
            <a:r>
              <a:rPr sz="2800" spc="-130" dirty="0">
                <a:solidFill>
                  <a:srgbClr val="001F5F"/>
                </a:solidFill>
                <a:latin typeface="Geneva"/>
                <a:cs typeface="Geneva"/>
              </a:rPr>
              <a:t>over</a:t>
            </a:r>
            <a:r>
              <a:rPr sz="2800" spc="-12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80" dirty="0">
                <a:solidFill>
                  <a:srgbClr val="001F5F"/>
                </a:solidFill>
                <a:latin typeface="Geneva"/>
                <a:cs typeface="Geneva"/>
              </a:rPr>
              <a:t>time</a:t>
            </a:r>
            <a:endParaRPr sz="28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85" dirty="0">
                <a:solidFill>
                  <a:srgbClr val="122E5A"/>
                </a:solidFill>
                <a:latin typeface="Geneva"/>
                <a:cs typeface="Geneva"/>
              </a:rPr>
              <a:t>Valuing </a:t>
            </a:r>
            <a:r>
              <a:rPr sz="3000" spc="-215" dirty="0">
                <a:solidFill>
                  <a:srgbClr val="122E5A"/>
                </a:solidFill>
                <a:latin typeface="Geneva"/>
                <a:cs typeface="Geneva"/>
              </a:rPr>
              <a:t>the</a:t>
            </a:r>
            <a:r>
              <a:rPr sz="3000" spc="-28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assets</a:t>
            </a:r>
            <a:endParaRPr sz="3000">
              <a:latin typeface="Geneva"/>
              <a:cs typeface="Geneva"/>
            </a:endParaRPr>
          </a:p>
          <a:p>
            <a:pPr marL="755650" lvl="1" indent="-285750">
              <a:lnSpc>
                <a:spcPct val="100000"/>
              </a:lnSpc>
              <a:spcBef>
                <a:spcPts val="600"/>
              </a:spcBef>
              <a:buChar char="•"/>
              <a:tabLst>
                <a:tab pos="755650" algn="l"/>
              </a:tabLst>
            </a:pPr>
            <a:r>
              <a:rPr sz="2800" spc="25" dirty="0">
                <a:solidFill>
                  <a:srgbClr val="001F5F"/>
                </a:solidFill>
                <a:latin typeface="Geneva"/>
                <a:cs typeface="Geneva"/>
              </a:rPr>
              <a:t>Cash</a:t>
            </a:r>
            <a:endParaRPr sz="2800">
              <a:latin typeface="Geneva"/>
              <a:cs typeface="Geneva"/>
            </a:endParaRPr>
          </a:p>
          <a:p>
            <a:pPr marL="755650" lvl="1" indent="-285750">
              <a:lnSpc>
                <a:spcPct val="100000"/>
              </a:lnSpc>
              <a:spcBef>
                <a:spcPts val="600"/>
              </a:spcBef>
              <a:buChar char="•"/>
              <a:tabLst>
                <a:tab pos="755650" algn="l"/>
              </a:tabLst>
            </a:pPr>
            <a:r>
              <a:rPr sz="2800" spc="-35" dirty="0">
                <a:solidFill>
                  <a:srgbClr val="001F5F"/>
                </a:solidFill>
                <a:latin typeface="Geneva"/>
                <a:cs typeface="Geneva"/>
              </a:rPr>
              <a:t>Receivables</a:t>
            </a:r>
            <a:endParaRPr sz="2800">
              <a:latin typeface="Geneva"/>
              <a:cs typeface="Geneva"/>
            </a:endParaRPr>
          </a:p>
          <a:p>
            <a:pPr marL="755650" lvl="1" indent="-285750">
              <a:lnSpc>
                <a:spcPct val="100000"/>
              </a:lnSpc>
              <a:spcBef>
                <a:spcPts val="600"/>
              </a:spcBef>
              <a:buChar char="•"/>
              <a:tabLst>
                <a:tab pos="755650" algn="l"/>
              </a:tabLst>
            </a:pP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Inventory</a:t>
            </a:r>
            <a:endParaRPr sz="2800">
              <a:latin typeface="Geneva"/>
              <a:cs typeface="Geneva"/>
            </a:endParaRPr>
          </a:p>
          <a:p>
            <a:pPr marL="755650" lvl="1" indent="-285750">
              <a:lnSpc>
                <a:spcPct val="100000"/>
              </a:lnSpc>
              <a:spcBef>
                <a:spcPts val="605"/>
              </a:spcBef>
              <a:buChar char="•"/>
              <a:tabLst>
                <a:tab pos="755650" algn="l"/>
              </a:tabLst>
            </a:pPr>
            <a:r>
              <a:rPr sz="2800" spc="-100" dirty="0">
                <a:solidFill>
                  <a:srgbClr val="001F5F"/>
                </a:solidFill>
                <a:latin typeface="Geneva"/>
                <a:cs typeface="Geneva"/>
              </a:rPr>
              <a:t>Equipment</a:t>
            </a:r>
            <a:endParaRPr sz="2800">
              <a:latin typeface="Geneva"/>
              <a:cs typeface="Geneva"/>
            </a:endParaRPr>
          </a:p>
          <a:p>
            <a:pPr marL="755650" lvl="1" indent="-285750">
              <a:lnSpc>
                <a:spcPct val="100000"/>
              </a:lnSpc>
              <a:spcBef>
                <a:spcPts val="600"/>
              </a:spcBef>
              <a:buChar char="•"/>
              <a:tabLst>
                <a:tab pos="755650" algn="l"/>
              </a:tabLst>
            </a:pPr>
            <a:r>
              <a:rPr sz="2800" spc="60" dirty="0">
                <a:solidFill>
                  <a:srgbClr val="001F5F"/>
                </a:solidFill>
                <a:latin typeface="Geneva"/>
                <a:cs typeface="Geneva"/>
              </a:rPr>
              <a:t>Real</a:t>
            </a:r>
            <a:r>
              <a:rPr sz="2800" spc="-15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25" dirty="0">
                <a:solidFill>
                  <a:srgbClr val="001F5F"/>
                </a:solidFill>
                <a:latin typeface="Geneva"/>
                <a:cs typeface="Geneva"/>
              </a:rPr>
              <a:t>Estate</a:t>
            </a:r>
            <a:endParaRPr sz="28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5346"/>
            <a:ext cx="350710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5" dirty="0"/>
              <a:t>Prepare For</a:t>
            </a:r>
            <a:r>
              <a:rPr spc="-425" dirty="0"/>
              <a:t> </a:t>
            </a:r>
            <a:r>
              <a:rPr spc="25" dirty="0"/>
              <a:t>Sale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661670" marR="5080" indent="-649605">
              <a:lnSpc>
                <a:spcPct val="100000"/>
              </a:lnSpc>
              <a:spcBef>
                <a:spcPts val="5"/>
              </a:spcBef>
            </a:pPr>
            <a:r>
              <a:rPr spc="35" dirty="0">
                <a:solidFill>
                  <a:srgbClr val="FFFFFF"/>
                </a:solidFill>
              </a:rPr>
              <a:t>SELLING </a:t>
            </a:r>
            <a:r>
              <a:rPr spc="-60" dirty="0">
                <a:solidFill>
                  <a:srgbClr val="FFFFFF"/>
                </a:solidFill>
              </a:rPr>
              <a:t>A </a:t>
            </a:r>
            <a:r>
              <a:rPr spc="-5" dirty="0">
                <a:solidFill>
                  <a:srgbClr val="FFFFFF"/>
                </a:solidFill>
              </a:rPr>
              <a:t>SMALL </a:t>
            </a:r>
            <a:r>
              <a:rPr spc="50" dirty="0">
                <a:solidFill>
                  <a:srgbClr val="FFFFFF"/>
                </a:solidFill>
              </a:rPr>
              <a:t>BUSINESS </a:t>
            </a:r>
            <a:r>
              <a:rPr spc="-10" dirty="0"/>
              <a:t>AND</a:t>
            </a:r>
            <a:r>
              <a:rPr spc="-145" dirty="0"/>
              <a:t> </a:t>
            </a:r>
            <a:r>
              <a:rPr spc="-30" dirty="0"/>
              <a:t>‹#›  </a:t>
            </a:r>
            <a:r>
              <a:rPr spc="50" dirty="0"/>
              <a:t>SUCESSION</a:t>
            </a:r>
            <a:r>
              <a:rPr spc="-80" dirty="0"/>
              <a:t> </a:t>
            </a:r>
            <a:r>
              <a:rPr spc="20" dirty="0"/>
              <a:t>PLANNING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878331"/>
            <a:ext cx="6630034" cy="4029710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4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30" dirty="0">
                <a:solidFill>
                  <a:srgbClr val="122E5A"/>
                </a:solidFill>
                <a:latin typeface="Geneva"/>
                <a:cs typeface="Geneva"/>
              </a:rPr>
              <a:t>Resolve</a:t>
            </a:r>
            <a:r>
              <a:rPr sz="3000" spc="-17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70" dirty="0">
                <a:solidFill>
                  <a:srgbClr val="122E5A"/>
                </a:solidFill>
                <a:latin typeface="Geneva"/>
                <a:cs typeface="Geneva"/>
              </a:rPr>
              <a:t>Problems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34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65" dirty="0">
                <a:solidFill>
                  <a:srgbClr val="122E5A"/>
                </a:solidFill>
                <a:latin typeface="Geneva"/>
                <a:cs typeface="Geneva"/>
              </a:rPr>
              <a:t>Accounts </a:t>
            </a:r>
            <a:r>
              <a:rPr sz="3000" spc="-95" dirty="0">
                <a:solidFill>
                  <a:srgbClr val="122E5A"/>
                </a:solidFill>
                <a:latin typeface="Geneva"/>
                <a:cs typeface="Geneva"/>
              </a:rPr>
              <a:t>receivable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can </a:t>
            </a:r>
            <a:r>
              <a:rPr sz="3000" spc="-114" dirty="0">
                <a:solidFill>
                  <a:srgbClr val="122E5A"/>
                </a:solidFill>
                <a:latin typeface="Geneva"/>
                <a:cs typeface="Geneva"/>
              </a:rPr>
              <a:t>be</a:t>
            </a:r>
            <a:r>
              <a:rPr sz="3000" spc="-39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40" dirty="0">
                <a:solidFill>
                  <a:srgbClr val="122E5A"/>
                </a:solidFill>
                <a:latin typeface="Geneva"/>
                <a:cs typeface="Geneva"/>
              </a:rPr>
              <a:t>collected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34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50" dirty="0">
                <a:solidFill>
                  <a:srgbClr val="122E5A"/>
                </a:solidFill>
                <a:latin typeface="Geneva"/>
                <a:cs typeface="Geneva"/>
              </a:rPr>
              <a:t>Prepare </a:t>
            </a:r>
            <a:r>
              <a:rPr sz="3000" spc="-90" dirty="0">
                <a:solidFill>
                  <a:srgbClr val="122E5A"/>
                </a:solidFill>
                <a:latin typeface="Geneva"/>
                <a:cs typeface="Geneva"/>
              </a:rPr>
              <a:t>financial</a:t>
            </a:r>
            <a:r>
              <a:rPr sz="3000" spc="-30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95" dirty="0">
                <a:solidFill>
                  <a:srgbClr val="122E5A"/>
                </a:solidFill>
                <a:latin typeface="Geneva"/>
                <a:cs typeface="Geneva"/>
              </a:rPr>
              <a:t>statements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33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70" dirty="0">
                <a:solidFill>
                  <a:srgbClr val="122E5A"/>
                </a:solidFill>
                <a:latin typeface="Geneva"/>
                <a:cs typeface="Geneva"/>
              </a:rPr>
              <a:t>Provide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business</a:t>
            </a:r>
            <a:r>
              <a:rPr sz="3000" spc="-31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plan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34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55" dirty="0">
                <a:solidFill>
                  <a:srgbClr val="122E5A"/>
                </a:solidFill>
                <a:latin typeface="Geneva"/>
                <a:cs typeface="Geneva"/>
              </a:rPr>
              <a:t>Secure</a:t>
            </a:r>
            <a:r>
              <a:rPr sz="3000" spc="-18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relationships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34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10" dirty="0">
                <a:solidFill>
                  <a:srgbClr val="122E5A"/>
                </a:solidFill>
                <a:latin typeface="Geneva"/>
                <a:cs typeface="Geneva"/>
              </a:rPr>
              <a:t>Sell </a:t>
            </a:r>
            <a:r>
              <a:rPr sz="3000" spc="-110" dirty="0">
                <a:solidFill>
                  <a:srgbClr val="122E5A"/>
                </a:solidFill>
                <a:latin typeface="Geneva"/>
                <a:cs typeface="Geneva"/>
              </a:rPr>
              <a:t>old</a:t>
            </a:r>
            <a:r>
              <a:rPr sz="3000" spc="-38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65" dirty="0">
                <a:solidFill>
                  <a:srgbClr val="122E5A"/>
                </a:solidFill>
                <a:latin typeface="Geneva"/>
                <a:cs typeface="Geneva"/>
              </a:rPr>
              <a:t>inventory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34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30" dirty="0">
                <a:solidFill>
                  <a:srgbClr val="122E5A"/>
                </a:solidFill>
                <a:latin typeface="Geneva"/>
                <a:cs typeface="Geneva"/>
              </a:rPr>
              <a:t>Office </a:t>
            </a: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equipment </a:t>
            </a:r>
            <a:r>
              <a:rPr sz="3000" spc="-35" dirty="0">
                <a:solidFill>
                  <a:srgbClr val="122E5A"/>
                </a:solidFill>
                <a:latin typeface="Geneva"/>
                <a:cs typeface="Geneva"/>
              </a:rPr>
              <a:t>is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in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good</a:t>
            </a:r>
            <a:r>
              <a:rPr sz="3000" spc="-51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40" dirty="0">
                <a:solidFill>
                  <a:srgbClr val="122E5A"/>
                </a:solidFill>
                <a:latin typeface="Geneva"/>
                <a:cs typeface="Geneva"/>
              </a:rPr>
              <a:t>order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34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80" dirty="0">
                <a:solidFill>
                  <a:srgbClr val="122E5A"/>
                </a:solidFill>
                <a:latin typeface="Geneva"/>
                <a:cs typeface="Geneva"/>
              </a:rPr>
              <a:t>How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will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you </a:t>
            </a:r>
            <a:r>
              <a:rPr sz="3000" spc="-114" dirty="0">
                <a:solidFill>
                  <a:srgbClr val="122E5A"/>
                </a:solidFill>
                <a:latin typeface="Geneva"/>
                <a:cs typeface="Geneva"/>
              </a:rPr>
              <a:t>be</a:t>
            </a:r>
            <a:r>
              <a:rPr sz="3000" spc="-42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35" dirty="0">
                <a:solidFill>
                  <a:srgbClr val="122E5A"/>
                </a:solidFill>
                <a:latin typeface="Geneva"/>
                <a:cs typeface="Geneva"/>
              </a:rPr>
              <a:t>compensated</a:t>
            </a:r>
            <a:endParaRPr sz="30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5346"/>
            <a:ext cx="57404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50" dirty="0"/>
              <a:t>Look </a:t>
            </a:r>
            <a:r>
              <a:rPr spc="-260" dirty="0"/>
              <a:t>for </a:t>
            </a:r>
            <a:r>
              <a:rPr spc="-135" dirty="0"/>
              <a:t>Prospective</a:t>
            </a:r>
            <a:r>
              <a:rPr spc="-240" dirty="0"/>
              <a:t> </a:t>
            </a:r>
            <a:r>
              <a:rPr spc="-95" dirty="0"/>
              <a:t>Buyers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878331"/>
            <a:ext cx="3246120" cy="2210435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70" dirty="0">
                <a:solidFill>
                  <a:srgbClr val="122E5A"/>
                </a:solidFill>
                <a:latin typeface="Geneva"/>
                <a:cs typeface="Geneva"/>
              </a:rPr>
              <a:t>Employees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10" dirty="0">
                <a:solidFill>
                  <a:srgbClr val="122E5A"/>
                </a:solidFill>
                <a:latin typeface="Geneva"/>
                <a:cs typeface="Geneva"/>
              </a:rPr>
              <a:t>Customers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35" dirty="0">
                <a:solidFill>
                  <a:srgbClr val="122E5A"/>
                </a:solidFill>
                <a:latin typeface="Geneva"/>
                <a:cs typeface="Geneva"/>
              </a:rPr>
              <a:t>Business</a:t>
            </a:r>
            <a:r>
              <a:rPr sz="3000" spc="-24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10" dirty="0">
                <a:solidFill>
                  <a:srgbClr val="122E5A"/>
                </a:solidFill>
                <a:latin typeface="Geneva"/>
                <a:cs typeface="Geneva"/>
              </a:rPr>
              <a:t>owners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55" dirty="0">
                <a:solidFill>
                  <a:srgbClr val="122E5A"/>
                </a:solidFill>
                <a:latin typeface="Geneva"/>
                <a:cs typeface="Geneva"/>
              </a:rPr>
              <a:t>Competitors</a:t>
            </a:r>
            <a:endParaRPr sz="3000">
              <a:latin typeface="Geneva"/>
              <a:cs typeface="Genev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603747" y="1107947"/>
            <a:ext cx="2983992" cy="39174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638800" y="1143000"/>
            <a:ext cx="2867405" cy="380085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633846" y="1138047"/>
            <a:ext cx="2877820" cy="3811270"/>
          </a:xfrm>
          <a:custGeom>
            <a:avLst/>
            <a:gdLst/>
            <a:ahLst/>
            <a:cxnLst/>
            <a:rect l="l" t="t" r="r" b="b"/>
            <a:pathLst>
              <a:path w="2877820" h="3811270">
                <a:moveTo>
                  <a:pt x="0" y="3810761"/>
                </a:moveTo>
                <a:lnTo>
                  <a:pt x="2877312" y="3810761"/>
                </a:lnTo>
                <a:lnTo>
                  <a:pt x="2877312" y="0"/>
                </a:lnTo>
                <a:lnTo>
                  <a:pt x="0" y="0"/>
                </a:lnTo>
                <a:lnTo>
                  <a:pt x="0" y="3810761"/>
                </a:lnTo>
                <a:close/>
              </a:path>
            </a:pathLst>
          </a:custGeom>
          <a:ln w="990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661670" marR="5080" indent="-649605">
              <a:lnSpc>
                <a:spcPct val="100000"/>
              </a:lnSpc>
              <a:spcBef>
                <a:spcPts val="5"/>
              </a:spcBef>
            </a:pPr>
            <a:r>
              <a:rPr spc="35" dirty="0">
                <a:solidFill>
                  <a:srgbClr val="FFFFFF"/>
                </a:solidFill>
              </a:rPr>
              <a:t>SELLING </a:t>
            </a:r>
            <a:r>
              <a:rPr spc="-60" dirty="0">
                <a:solidFill>
                  <a:srgbClr val="FFFFFF"/>
                </a:solidFill>
              </a:rPr>
              <a:t>A </a:t>
            </a:r>
            <a:r>
              <a:rPr spc="-5" dirty="0">
                <a:solidFill>
                  <a:srgbClr val="FFFFFF"/>
                </a:solidFill>
              </a:rPr>
              <a:t>SMALL </a:t>
            </a:r>
            <a:r>
              <a:rPr spc="50" dirty="0">
                <a:solidFill>
                  <a:srgbClr val="FFFFFF"/>
                </a:solidFill>
              </a:rPr>
              <a:t>BUSINESS </a:t>
            </a:r>
            <a:r>
              <a:rPr spc="-10" dirty="0"/>
              <a:t>AND</a:t>
            </a:r>
            <a:r>
              <a:rPr spc="-145" dirty="0"/>
              <a:t> </a:t>
            </a:r>
            <a:r>
              <a:rPr spc="-30" dirty="0"/>
              <a:t>‹#›  </a:t>
            </a:r>
            <a:r>
              <a:rPr spc="50" dirty="0"/>
              <a:t>SUCESSION</a:t>
            </a:r>
            <a:r>
              <a:rPr spc="-80" dirty="0"/>
              <a:t> </a:t>
            </a:r>
            <a:r>
              <a:rPr spc="20" dirty="0"/>
              <a:t>PLANNING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51347" y="2327148"/>
            <a:ext cx="3361182" cy="22692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486400" y="2362200"/>
            <a:ext cx="3244596" cy="21526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81446" y="2357247"/>
            <a:ext cx="3255010" cy="2162810"/>
          </a:xfrm>
          <a:custGeom>
            <a:avLst/>
            <a:gdLst/>
            <a:ahLst/>
            <a:cxnLst/>
            <a:rect l="l" t="t" r="r" b="b"/>
            <a:pathLst>
              <a:path w="3255009" h="2162810">
                <a:moveTo>
                  <a:pt x="0" y="2162555"/>
                </a:moveTo>
                <a:lnTo>
                  <a:pt x="3254502" y="2162555"/>
                </a:lnTo>
                <a:lnTo>
                  <a:pt x="3254502" y="0"/>
                </a:lnTo>
                <a:lnTo>
                  <a:pt x="0" y="0"/>
                </a:lnTo>
                <a:lnTo>
                  <a:pt x="0" y="2162555"/>
                </a:lnTo>
                <a:close/>
              </a:path>
            </a:pathLst>
          </a:custGeom>
          <a:ln w="990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44500" y="355346"/>
            <a:ext cx="41662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80" dirty="0"/>
              <a:t>Negotiating </a:t>
            </a:r>
            <a:r>
              <a:rPr spc="-260" dirty="0"/>
              <a:t>the</a:t>
            </a:r>
            <a:r>
              <a:rPr spc="-295" dirty="0"/>
              <a:t> </a:t>
            </a:r>
            <a:r>
              <a:rPr spc="-10" dirty="0"/>
              <a:t>Deal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661670" marR="5080" indent="-649605">
              <a:lnSpc>
                <a:spcPct val="100000"/>
              </a:lnSpc>
              <a:spcBef>
                <a:spcPts val="5"/>
              </a:spcBef>
            </a:pPr>
            <a:r>
              <a:rPr spc="35" dirty="0">
                <a:solidFill>
                  <a:srgbClr val="FFFFFF"/>
                </a:solidFill>
              </a:rPr>
              <a:t>SELLING </a:t>
            </a:r>
            <a:r>
              <a:rPr spc="-60" dirty="0">
                <a:solidFill>
                  <a:srgbClr val="FFFFFF"/>
                </a:solidFill>
              </a:rPr>
              <a:t>A </a:t>
            </a:r>
            <a:r>
              <a:rPr spc="-5" dirty="0">
                <a:solidFill>
                  <a:srgbClr val="FFFFFF"/>
                </a:solidFill>
              </a:rPr>
              <a:t>SMALL </a:t>
            </a:r>
            <a:r>
              <a:rPr spc="50" dirty="0">
                <a:solidFill>
                  <a:srgbClr val="FFFFFF"/>
                </a:solidFill>
              </a:rPr>
              <a:t>BUSINESS </a:t>
            </a:r>
            <a:r>
              <a:rPr spc="-10" dirty="0"/>
              <a:t>AND</a:t>
            </a:r>
            <a:r>
              <a:rPr spc="-145" dirty="0"/>
              <a:t> </a:t>
            </a:r>
            <a:r>
              <a:rPr spc="-30" dirty="0"/>
              <a:t>‹#›  </a:t>
            </a:r>
            <a:r>
              <a:rPr spc="50" dirty="0"/>
              <a:t>SUCESSION</a:t>
            </a:r>
            <a:r>
              <a:rPr spc="-80" dirty="0"/>
              <a:t> </a:t>
            </a:r>
            <a:r>
              <a:rPr spc="20" dirty="0"/>
              <a:t>PLANNING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44500" y="878331"/>
            <a:ext cx="5488305" cy="3303270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90" dirty="0">
                <a:solidFill>
                  <a:srgbClr val="122E5A"/>
                </a:solidFill>
                <a:latin typeface="Geneva"/>
                <a:cs typeface="Geneva"/>
              </a:rPr>
              <a:t>Qualifying </a:t>
            </a:r>
            <a:r>
              <a:rPr sz="3000" spc="-155" dirty="0">
                <a:solidFill>
                  <a:srgbClr val="122E5A"/>
                </a:solidFill>
                <a:latin typeface="Geneva"/>
                <a:cs typeface="Geneva"/>
              </a:rPr>
              <a:t>your</a:t>
            </a:r>
            <a:r>
              <a:rPr sz="3000" spc="-28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40" dirty="0">
                <a:solidFill>
                  <a:srgbClr val="122E5A"/>
                </a:solidFill>
                <a:latin typeface="Geneva"/>
                <a:cs typeface="Geneva"/>
              </a:rPr>
              <a:t>buyer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25" dirty="0">
                <a:solidFill>
                  <a:srgbClr val="122E5A"/>
                </a:solidFill>
                <a:latin typeface="Geneva"/>
                <a:cs typeface="Geneva"/>
              </a:rPr>
              <a:t>Lump </a:t>
            </a:r>
            <a:r>
              <a:rPr sz="3000" spc="-100" dirty="0">
                <a:solidFill>
                  <a:srgbClr val="122E5A"/>
                </a:solidFill>
                <a:latin typeface="Geneva"/>
                <a:cs typeface="Geneva"/>
              </a:rPr>
              <a:t>sum </a:t>
            </a:r>
            <a:r>
              <a:rPr sz="3000" spc="-95" dirty="0">
                <a:solidFill>
                  <a:srgbClr val="122E5A"/>
                </a:solidFill>
                <a:latin typeface="Geneva"/>
                <a:cs typeface="Geneva"/>
              </a:rPr>
              <a:t>versus</a:t>
            </a:r>
            <a:r>
              <a:rPr sz="3000" spc="-32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35" dirty="0">
                <a:solidFill>
                  <a:srgbClr val="122E5A"/>
                </a:solidFill>
                <a:latin typeface="Geneva"/>
                <a:cs typeface="Geneva"/>
              </a:rPr>
              <a:t>installments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Non-compete</a:t>
            </a:r>
            <a:r>
              <a:rPr sz="3000" spc="-19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55" dirty="0">
                <a:solidFill>
                  <a:srgbClr val="122E5A"/>
                </a:solidFill>
                <a:latin typeface="Geneva"/>
                <a:cs typeface="Geneva"/>
              </a:rPr>
              <a:t>clauses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00" dirty="0">
                <a:solidFill>
                  <a:srgbClr val="122E5A"/>
                </a:solidFill>
                <a:latin typeface="Geneva"/>
                <a:cs typeface="Geneva"/>
              </a:rPr>
              <a:t>Management</a:t>
            </a:r>
            <a:r>
              <a:rPr sz="3000" spc="-20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90" dirty="0">
                <a:solidFill>
                  <a:srgbClr val="122E5A"/>
                </a:solidFill>
                <a:latin typeface="Geneva"/>
                <a:cs typeface="Geneva"/>
              </a:rPr>
              <a:t>assistance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90" dirty="0">
                <a:solidFill>
                  <a:srgbClr val="122E5A"/>
                </a:solidFill>
                <a:latin typeface="Geneva"/>
                <a:cs typeface="Geneva"/>
              </a:rPr>
              <a:t>Down</a:t>
            </a:r>
            <a:r>
              <a:rPr sz="3000" spc="-18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70" dirty="0">
                <a:solidFill>
                  <a:srgbClr val="122E5A"/>
                </a:solidFill>
                <a:latin typeface="Geneva"/>
                <a:cs typeface="Geneva"/>
              </a:rPr>
              <a:t>payment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80" dirty="0">
                <a:solidFill>
                  <a:srgbClr val="122E5A"/>
                </a:solidFill>
                <a:latin typeface="Geneva"/>
                <a:cs typeface="Geneva"/>
              </a:rPr>
              <a:t>Collateral</a:t>
            </a:r>
            <a:endParaRPr sz="30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500" y="360679"/>
            <a:ext cx="7143750" cy="3714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250" spc="-35" dirty="0">
                <a:solidFill>
                  <a:srgbClr val="C1951C"/>
                </a:solidFill>
                <a:latin typeface="Geneva"/>
                <a:cs typeface="Geneva"/>
              </a:rPr>
              <a:t>Discussion </a:t>
            </a:r>
            <a:r>
              <a:rPr sz="2250" spc="-70" dirty="0">
                <a:solidFill>
                  <a:srgbClr val="C1951C"/>
                </a:solidFill>
                <a:latin typeface="Geneva"/>
                <a:cs typeface="Geneva"/>
              </a:rPr>
              <a:t>Point </a:t>
            </a:r>
            <a:r>
              <a:rPr sz="2250" spc="-180" dirty="0">
                <a:solidFill>
                  <a:srgbClr val="C1951C"/>
                </a:solidFill>
                <a:latin typeface="Geneva"/>
                <a:cs typeface="Geneva"/>
              </a:rPr>
              <a:t>#2: </a:t>
            </a:r>
            <a:r>
              <a:rPr sz="2250" spc="-20" dirty="0">
                <a:solidFill>
                  <a:srgbClr val="C1951C"/>
                </a:solidFill>
                <a:latin typeface="Geneva"/>
                <a:cs typeface="Geneva"/>
              </a:rPr>
              <a:t>Challenges </a:t>
            </a:r>
            <a:r>
              <a:rPr sz="2250" spc="-175" dirty="0">
                <a:solidFill>
                  <a:srgbClr val="C1951C"/>
                </a:solidFill>
                <a:latin typeface="Geneva"/>
                <a:cs typeface="Geneva"/>
              </a:rPr>
              <a:t>of </a:t>
            </a:r>
            <a:r>
              <a:rPr sz="2250" spc="-20" dirty="0">
                <a:solidFill>
                  <a:srgbClr val="C1951C"/>
                </a:solidFill>
                <a:latin typeface="Geneva"/>
                <a:cs typeface="Geneva"/>
              </a:rPr>
              <a:t>Selling </a:t>
            </a:r>
            <a:r>
              <a:rPr sz="2250" spc="-155" dirty="0">
                <a:solidFill>
                  <a:srgbClr val="C1951C"/>
                </a:solidFill>
                <a:latin typeface="Geneva"/>
                <a:cs typeface="Geneva"/>
              </a:rPr>
              <a:t>the</a:t>
            </a:r>
            <a:r>
              <a:rPr sz="2250" spc="-385" dirty="0">
                <a:solidFill>
                  <a:srgbClr val="C1951C"/>
                </a:solidFill>
                <a:latin typeface="Geneva"/>
                <a:cs typeface="Geneva"/>
              </a:rPr>
              <a:t> </a:t>
            </a:r>
            <a:r>
              <a:rPr sz="2250" spc="-15" dirty="0">
                <a:solidFill>
                  <a:srgbClr val="C1951C"/>
                </a:solidFill>
                <a:latin typeface="Geneva"/>
                <a:cs typeface="Geneva"/>
              </a:rPr>
              <a:t>Business</a:t>
            </a:r>
            <a:endParaRPr sz="2250">
              <a:latin typeface="Geneva"/>
              <a:cs typeface="Genev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500" y="2035048"/>
            <a:ext cx="8049259" cy="879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314450">
              <a:lnSpc>
                <a:spcPct val="100000"/>
              </a:lnSpc>
              <a:spcBef>
                <a:spcPts val="100"/>
              </a:spcBef>
            </a:pPr>
            <a:r>
              <a:rPr sz="2800" spc="-135" dirty="0">
                <a:solidFill>
                  <a:srgbClr val="001F5F"/>
                </a:solidFill>
                <a:latin typeface="Geneva"/>
                <a:cs typeface="Geneva"/>
              </a:rPr>
              <a:t>What </a:t>
            </a:r>
            <a:r>
              <a:rPr sz="2800" spc="-65" dirty="0">
                <a:solidFill>
                  <a:srgbClr val="001F5F"/>
                </a:solidFill>
                <a:latin typeface="Geneva"/>
                <a:cs typeface="Geneva"/>
              </a:rPr>
              <a:t>are </a:t>
            </a:r>
            <a:r>
              <a:rPr sz="2800" spc="-100" dirty="0">
                <a:solidFill>
                  <a:srgbClr val="001F5F"/>
                </a:solidFill>
                <a:latin typeface="Geneva"/>
                <a:cs typeface="Geneva"/>
              </a:rPr>
              <a:t>some </a:t>
            </a:r>
            <a:r>
              <a:rPr sz="2800" spc="-229" dirty="0">
                <a:solidFill>
                  <a:srgbClr val="001F5F"/>
                </a:solidFill>
                <a:latin typeface="Geneva"/>
                <a:cs typeface="Geneva"/>
              </a:rPr>
              <a:t>of </a:t>
            </a:r>
            <a:r>
              <a:rPr sz="2800" spc="-200" dirty="0">
                <a:solidFill>
                  <a:srgbClr val="001F5F"/>
                </a:solidFill>
                <a:latin typeface="Geneva"/>
                <a:cs typeface="Geneva"/>
              </a:rPr>
              <a:t>the </a:t>
            </a:r>
            <a:r>
              <a:rPr sz="2800" spc="-65" dirty="0">
                <a:solidFill>
                  <a:srgbClr val="001F5F"/>
                </a:solidFill>
                <a:latin typeface="Geneva"/>
                <a:cs typeface="Geneva"/>
              </a:rPr>
              <a:t>challenges </a:t>
            </a:r>
            <a:r>
              <a:rPr sz="2800" spc="-229" dirty="0">
                <a:solidFill>
                  <a:srgbClr val="001F5F"/>
                </a:solidFill>
                <a:latin typeface="Geneva"/>
                <a:cs typeface="Geneva"/>
              </a:rPr>
              <a:t>of</a:t>
            </a:r>
            <a:r>
              <a:rPr sz="2800" spc="-29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60" dirty="0">
                <a:solidFill>
                  <a:srgbClr val="001F5F"/>
                </a:solidFill>
                <a:latin typeface="Geneva"/>
                <a:cs typeface="Geneva"/>
              </a:rPr>
              <a:t>selling  </a:t>
            </a:r>
            <a:r>
              <a:rPr sz="2800" spc="-145" dirty="0">
                <a:solidFill>
                  <a:srgbClr val="001F5F"/>
                </a:solidFill>
                <a:latin typeface="Geneva"/>
                <a:cs typeface="Geneva"/>
              </a:rPr>
              <a:t>your</a:t>
            </a:r>
            <a:r>
              <a:rPr sz="2800" spc="-15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55" dirty="0">
                <a:solidFill>
                  <a:srgbClr val="001F5F"/>
                </a:solidFill>
                <a:latin typeface="Geneva"/>
                <a:cs typeface="Geneva"/>
              </a:rPr>
              <a:t>business?</a:t>
            </a:r>
            <a:endParaRPr sz="2800">
              <a:latin typeface="Geneva"/>
              <a:cs typeface="Genev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2895600"/>
            <a:ext cx="1619250" cy="27150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661670" marR="5080" indent="-649605">
              <a:lnSpc>
                <a:spcPct val="100000"/>
              </a:lnSpc>
              <a:spcBef>
                <a:spcPts val="5"/>
              </a:spcBef>
            </a:pPr>
            <a:r>
              <a:rPr spc="35" dirty="0">
                <a:solidFill>
                  <a:srgbClr val="FFFFFF"/>
                </a:solidFill>
              </a:rPr>
              <a:t>SELLING </a:t>
            </a:r>
            <a:r>
              <a:rPr spc="-60" dirty="0">
                <a:solidFill>
                  <a:srgbClr val="FFFFFF"/>
                </a:solidFill>
              </a:rPr>
              <a:t>A </a:t>
            </a:r>
            <a:r>
              <a:rPr spc="-5" dirty="0">
                <a:solidFill>
                  <a:srgbClr val="FFFFFF"/>
                </a:solidFill>
              </a:rPr>
              <a:t>SMALL </a:t>
            </a:r>
            <a:r>
              <a:rPr spc="50" dirty="0">
                <a:solidFill>
                  <a:srgbClr val="FFFFFF"/>
                </a:solidFill>
              </a:rPr>
              <a:t>BUSINESS </a:t>
            </a:r>
            <a:r>
              <a:rPr spc="-10" dirty="0"/>
              <a:t>AND</a:t>
            </a:r>
            <a:r>
              <a:rPr spc="-145" dirty="0"/>
              <a:t> </a:t>
            </a:r>
            <a:r>
              <a:rPr spc="-30" dirty="0"/>
              <a:t>‹#›  </a:t>
            </a:r>
            <a:r>
              <a:rPr spc="50" dirty="0"/>
              <a:t>SUCESSION</a:t>
            </a:r>
            <a:r>
              <a:rPr spc="-80" dirty="0"/>
              <a:t> </a:t>
            </a:r>
            <a:r>
              <a:rPr spc="20" dirty="0"/>
              <a:t>PLANNING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5346"/>
            <a:ext cx="391350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0" dirty="0"/>
              <a:t>Closing </a:t>
            </a:r>
            <a:r>
              <a:rPr spc="10" dirty="0"/>
              <a:t>a</a:t>
            </a:r>
            <a:r>
              <a:rPr spc="-430" dirty="0"/>
              <a:t> </a:t>
            </a:r>
            <a:r>
              <a:rPr spc="-40" dirty="0"/>
              <a:t>Business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661670" marR="5080" indent="-649605">
              <a:lnSpc>
                <a:spcPct val="100000"/>
              </a:lnSpc>
              <a:spcBef>
                <a:spcPts val="5"/>
              </a:spcBef>
            </a:pPr>
            <a:r>
              <a:rPr spc="35" dirty="0">
                <a:solidFill>
                  <a:srgbClr val="FFFFFF"/>
                </a:solidFill>
              </a:rPr>
              <a:t>SELLING </a:t>
            </a:r>
            <a:r>
              <a:rPr spc="-60" dirty="0">
                <a:solidFill>
                  <a:srgbClr val="FFFFFF"/>
                </a:solidFill>
              </a:rPr>
              <a:t>A </a:t>
            </a:r>
            <a:r>
              <a:rPr spc="-5" dirty="0">
                <a:solidFill>
                  <a:srgbClr val="FFFFFF"/>
                </a:solidFill>
              </a:rPr>
              <a:t>SMALL </a:t>
            </a:r>
            <a:r>
              <a:rPr spc="50" dirty="0">
                <a:solidFill>
                  <a:srgbClr val="FFFFFF"/>
                </a:solidFill>
              </a:rPr>
              <a:t>BUSINESS </a:t>
            </a:r>
            <a:r>
              <a:rPr spc="-10" dirty="0"/>
              <a:t>AND</a:t>
            </a:r>
            <a:r>
              <a:rPr spc="-145" dirty="0"/>
              <a:t> </a:t>
            </a:r>
            <a:r>
              <a:rPr spc="-30" dirty="0"/>
              <a:t>‹#›  </a:t>
            </a:r>
            <a:r>
              <a:rPr spc="50" dirty="0"/>
              <a:t>SUCESSION</a:t>
            </a:r>
            <a:r>
              <a:rPr spc="-80" dirty="0"/>
              <a:t> </a:t>
            </a:r>
            <a:r>
              <a:rPr spc="20" dirty="0"/>
              <a:t>PLANNING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885052"/>
            <a:ext cx="7675245" cy="412686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3000" spc="-110" dirty="0">
                <a:solidFill>
                  <a:srgbClr val="122E5A"/>
                </a:solidFill>
                <a:latin typeface="Geneva"/>
                <a:cs typeface="Geneva"/>
              </a:rPr>
              <a:t>Steps </a:t>
            </a:r>
            <a:r>
              <a:rPr sz="3000" spc="-220" dirty="0">
                <a:solidFill>
                  <a:srgbClr val="122E5A"/>
                </a:solidFill>
                <a:latin typeface="Geneva"/>
                <a:cs typeface="Geneva"/>
              </a:rPr>
              <a:t>for </a:t>
            </a:r>
            <a:r>
              <a:rPr sz="3000" spc="-95" dirty="0">
                <a:solidFill>
                  <a:srgbClr val="122E5A"/>
                </a:solidFill>
                <a:latin typeface="Geneva"/>
                <a:cs typeface="Geneva"/>
              </a:rPr>
              <a:t>closing </a:t>
            </a:r>
            <a:r>
              <a:rPr sz="3000" spc="5" dirty="0">
                <a:solidFill>
                  <a:srgbClr val="122E5A"/>
                </a:solidFill>
                <a:latin typeface="Geneva"/>
                <a:cs typeface="Geneva"/>
              </a:rPr>
              <a:t>a</a:t>
            </a:r>
            <a:r>
              <a:rPr sz="3000" spc="-28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business</a:t>
            </a:r>
            <a:endParaRPr sz="3000">
              <a:latin typeface="Geneva"/>
              <a:cs typeface="Geneva"/>
            </a:endParaRPr>
          </a:p>
          <a:p>
            <a:pPr marL="755650" indent="-285750">
              <a:lnSpc>
                <a:spcPct val="100000"/>
              </a:lnSpc>
              <a:spcBef>
                <a:spcPts val="270"/>
              </a:spcBef>
              <a:buChar char="•"/>
              <a:tabLst>
                <a:tab pos="755650" algn="l"/>
              </a:tabLst>
            </a:pPr>
            <a:r>
              <a:rPr sz="2800" spc="-60" dirty="0">
                <a:solidFill>
                  <a:srgbClr val="001F5F"/>
                </a:solidFill>
                <a:latin typeface="Geneva"/>
                <a:cs typeface="Geneva"/>
              </a:rPr>
              <a:t>Follow </a:t>
            </a: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instructions </a:t>
            </a:r>
            <a:r>
              <a:rPr sz="2800" spc="-60" dirty="0">
                <a:solidFill>
                  <a:srgbClr val="001F5F"/>
                </a:solidFill>
                <a:latin typeface="Geneva"/>
                <a:cs typeface="Geneva"/>
              </a:rPr>
              <a:t>in </a:t>
            </a:r>
            <a:r>
              <a:rPr sz="2800" spc="-125" dirty="0">
                <a:solidFill>
                  <a:srgbClr val="001F5F"/>
                </a:solidFill>
                <a:latin typeface="Geneva"/>
                <a:cs typeface="Geneva"/>
              </a:rPr>
              <a:t>founding</a:t>
            </a:r>
            <a:r>
              <a:rPr sz="2800" spc="-38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documents</a:t>
            </a:r>
            <a:endParaRPr sz="2800">
              <a:latin typeface="Geneva"/>
              <a:cs typeface="Geneva"/>
            </a:endParaRPr>
          </a:p>
          <a:p>
            <a:pPr marL="755650" indent="-285750">
              <a:lnSpc>
                <a:spcPct val="100000"/>
              </a:lnSpc>
              <a:spcBef>
                <a:spcPts val="265"/>
              </a:spcBef>
              <a:buChar char="•"/>
              <a:tabLst>
                <a:tab pos="755650" algn="l"/>
              </a:tabLst>
            </a:pPr>
            <a:r>
              <a:rPr sz="2800" spc="10" dirty="0">
                <a:solidFill>
                  <a:srgbClr val="001F5F"/>
                </a:solidFill>
                <a:latin typeface="Geneva"/>
                <a:cs typeface="Geneva"/>
              </a:rPr>
              <a:t>Sell </a:t>
            </a:r>
            <a:r>
              <a:rPr sz="2800" spc="-60" dirty="0">
                <a:solidFill>
                  <a:srgbClr val="001F5F"/>
                </a:solidFill>
                <a:latin typeface="Geneva"/>
                <a:cs typeface="Geneva"/>
              </a:rPr>
              <a:t>business</a:t>
            </a:r>
            <a:r>
              <a:rPr sz="2800" spc="-32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00" dirty="0">
                <a:solidFill>
                  <a:srgbClr val="001F5F"/>
                </a:solidFill>
                <a:latin typeface="Geneva"/>
                <a:cs typeface="Geneva"/>
              </a:rPr>
              <a:t>assets</a:t>
            </a:r>
            <a:endParaRPr sz="2800">
              <a:latin typeface="Geneva"/>
              <a:cs typeface="Geneva"/>
            </a:endParaRPr>
          </a:p>
          <a:p>
            <a:pPr marL="755650" indent="-285750">
              <a:lnSpc>
                <a:spcPct val="100000"/>
              </a:lnSpc>
              <a:spcBef>
                <a:spcPts val="265"/>
              </a:spcBef>
              <a:buChar char="•"/>
              <a:tabLst>
                <a:tab pos="755650" algn="l"/>
              </a:tabLst>
            </a:pPr>
            <a:r>
              <a:rPr sz="2800" spc="-15" dirty="0">
                <a:solidFill>
                  <a:srgbClr val="001F5F"/>
                </a:solidFill>
                <a:latin typeface="Geneva"/>
                <a:cs typeface="Geneva"/>
              </a:rPr>
              <a:t>Cancel </a:t>
            </a: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permits, </a:t>
            </a:r>
            <a:r>
              <a:rPr sz="2800" spc="-55" dirty="0">
                <a:solidFill>
                  <a:srgbClr val="001F5F"/>
                </a:solidFill>
                <a:latin typeface="Geneva"/>
                <a:cs typeface="Geneva"/>
              </a:rPr>
              <a:t>licenses, </a:t>
            </a:r>
            <a:r>
              <a:rPr sz="2800" spc="-35" dirty="0">
                <a:solidFill>
                  <a:srgbClr val="001F5F"/>
                </a:solidFill>
                <a:latin typeface="Geneva"/>
                <a:cs typeface="Geneva"/>
              </a:rPr>
              <a:t>lease</a:t>
            </a:r>
            <a:r>
              <a:rPr sz="2800" spc="-43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20" dirty="0">
                <a:solidFill>
                  <a:srgbClr val="001F5F"/>
                </a:solidFill>
                <a:latin typeface="Geneva"/>
                <a:cs typeface="Geneva"/>
              </a:rPr>
              <a:t>agreements</a:t>
            </a:r>
            <a:endParaRPr sz="2800">
              <a:latin typeface="Geneva"/>
              <a:cs typeface="Geneva"/>
            </a:endParaRPr>
          </a:p>
          <a:p>
            <a:pPr marL="755650" indent="-285750">
              <a:lnSpc>
                <a:spcPct val="100000"/>
              </a:lnSpc>
              <a:spcBef>
                <a:spcPts val="260"/>
              </a:spcBef>
              <a:buChar char="•"/>
              <a:tabLst>
                <a:tab pos="755650" algn="l"/>
              </a:tabLst>
            </a:pPr>
            <a:r>
              <a:rPr sz="2800" spc="-80" dirty="0">
                <a:solidFill>
                  <a:srgbClr val="001F5F"/>
                </a:solidFill>
                <a:latin typeface="Geneva"/>
                <a:cs typeface="Geneva"/>
              </a:rPr>
              <a:t>Comply </a:t>
            </a:r>
            <a:r>
              <a:rPr sz="2800" spc="-185" dirty="0">
                <a:solidFill>
                  <a:srgbClr val="001F5F"/>
                </a:solidFill>
                <a:latin typeface="Geneva"/>
                <a:cs typeface="Geneva"/>
              </a:rPr>
              <a:t>with </a:t>
            </a:r>
            <a:r>
              <a:rPr sz="2800" spc="-105" dirty="0">
                <a:solidFill>
                  <a:srgbClr val="001F5F"/>
                </a:solidFill>
                <a:latin typeface="Geneva"/>
                <a:cs typeface="Geneva"/>
              </a:rPr>
              <a:t>federal </a:t>
            </a:r>
            <a:r>
              <a:rPr sz="2800" spc="-100" dirty="0">
                <a:solidFill>
                  <a:srgbClr val="001F5F"/>
                </a:solidFill>
                <a:latin typeface="Geneva"/>
                <a:cs typeface="Geneva"/>
              </a:rPr>
              <a:t>income </a:t>
            </a:r>
            <a:r>
              <a:rPr sz="2800" spc="-180" dirty="0">
                <a:solidFill>
                  <a:srgbClr val="001F5F"/>
                </a:solidFill>
                <a:latin typeface="Geneva"/>
                <a:cs typeface="Geneva"/>
              </a:rPr>
              <a:t>tax</a:t>
            </a:r>
            <a:r>
              <a:rPr sz="2800" spc="-30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55" dirty="0">
                <a:solidFill>
                  <a:srgbClr val="001F5F"/>
                </a:solidFill>
                <a:latin typeface="Geneva"/>
                <a:cs typeface="Geneva"/>
              </a:rPr>
              <a:t>laws</a:t>
            </a:r>
            <a:endParaRPr sz="2800">
              <a:latin typeface="Geneva"/>
              <a:cs typeface="Geneva"/>
            </a:endParaRPr>
          </a:p>
          <a:p>
            <a:pPr marL="755650" marR="5080" indent="-285750">
              <a:lnSpc>
                <a:spcPts val="3020"/>
              </a:lnSpc>
              <a:spcBef>
                <a:spcPts val="650"/>
              </a:spcBef>
              <a:buChar char="•"/>
              <a:tabLst>
                <a:tab pos="755650" algn="l"/>
              </a:tabLst>
            </a:pPr>
            <a:r>
              <a:rPr sz="2800" spc="-25" dirty="0">
                <a:solidFill>
                  <a:srgbClr val="001F5F"/>
                </a:solidFill>
                <a:latin typeface="Geneva"/>
                <a:cs typeface="Geneva"/>
              </a:rPr>
              <a:t>Resolve </a:t>
            </a:r>
            <a:r>
              <a:rPr sz="2800" spc="-150" dirty="0">
                <a:solidFill>
                  <a:srgbClr val="001F5F"/>
                </a:solidFill>
                <a:latin typeface="Geneva"/>
                <a:cs typeface="Geneva"/>
              </a:rPr>
              <a:t>outstanding </a:t>
            </a:r>
            <a:r>
              <a:rPr sz="2800" spc="-40" dirty="0">
                <a:solidFill>
                  <a:srgbClr val="001F5F"/>
                </a:solidFill>
                <a:latin typeface="Geneva"/>
                <a:cs typeface="Geneva"/>
              </a:rPr>
              <a:t>issues </a:t>
            </a:r>
            <a:r>
              <a:rPr sz="2800" spc="-185" dirty="0">
                <a:solidFill>
                  <a:srgbClr val="001F5F"/>
                </a:solidFill>
                <a:latin typeface="Geneva"/>
                <a:cs typeface="Geneva"/>
              </a:rPr>
              <a:t>with</a:t>
            </a:r>
            <a:r>
              <a:rPr sz="2800" spc="-434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30" dirty="0">
                <a:solidFill>
                  <a:srgbClr val="001F5F"/>
                </a:solidFill>
                <a:latin typeface="Geneva"/>
                <a:cs typeface="Geneva"/>
              </a:rPr>
              <a:t>customers,  </a:t>
            </a:r>
            <a:r>
              <a:rPr sz="2800" spc="-135" dirty="0">
                <a:solidFill>
                  <a:srgbClr val="001F5F"/>
                </a:solidFill>
                <a:latin typeface="Geneva"/>
                <a:cs typeface="Geneva"/>
              </a:rPr>
              <a:t>creditors, </a:t>
            </a:r>
            <a:r>
              <a:rPr sz="2800" spc="-65" dirty="0">
                <a:solidFill>
                  <a:srgbClr val="001F5F"/>
                </a:solidFill>
                <a:latin typeface="Geneva"/>
                <a:cs typeface="Geneva"/>
              </a:rPr>
              <a:t>and</a:t>
            </a:r>
            <a:r>
              <a:rPr sz="2800" spc="-18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75" dirty="0">
                <a:solidFill>
                  <a:srgbClr val="001F5F"/>
                </a:solidFill>
                <a:latin typeface="Geneva"/>
                <a:cs typeface="Geneva"/>
              </a:rPr>
              <a:t>suppliers</a:t>
            </a:r>
            <a:endParaRPr sz="2800">
              <a:latin typeface="Geneva"/>
              <a:cs typeface="Geneva"/>
            </a:endParaRPr>
          </a:p>
          <a:p>
            <a:pPr marL="755650" indent="-285750">
              <a:lnSpc>
                <a:spcPct val="100000"/>
              </a:lnSpc>
              <a:spcBef>
                <a:spcPts val="225"/>
              </a:spcBef>
              <a:buChar char="•"/>
              <a:tabLst>
                <a:tab pos="755650" algn="l"/>
              </a:tabLst>
            </a:pP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Maintain</a:t>
            </a:r>
            <a:r>
              <a:rPr sz="2800" spc="-15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10" dirty="0">
                <a:solidFill>
                  <a:srgbClr val="001F5F"/>
                </a:solidFill>
                <a:latin typeface="Geneva"/>
                <a:cs typeface="Geneva"/>
              </a:rPr>
              <a:t>records</a:t>
            </a:r>
            <a:endParaRPr sz="2800">
              <a:latin typeface="Geneva"/>
              <a:cs typeface="Geneva"/>
            </a:endParaRPr>
          </a:p>
          <a:p>
            <a:pPr marL="755650" indent="-285750">
              <a:lnSpc>
                <a:spcPct val="100000"/>
              </a:lnSpc>
              <a:spcBef>
                <a:spcPts val="265"/>
              </a:spcBef>
              <a:buChar char="•"/>
              <a:tabLst>
                <a:tab pos="755650" algn="l"/>
              </a:tabLst>
            </a:pPr>
            <a:r>
              <a:rPr sz="2800" spc="-75" dirty="0">
                <a:solidFill>
                  <a:srgbClr val="001F5F"/>
                </a:solidFill>
                <a:latin typeface="Geneva"/>
                <a:cs typeface="Geneva"/>
              </a:rPr>
              <a:t>Get </a:t>
            </a:r>
            <a:r>
              <a:rPr sz="2800" spc="-95" dirty="0">
                <a:solidFill>
                  <a:srgbClr val="001F5F"/>
                </a:solidFill>
                <a:latin typeface="Geneva"/>
                <a:cs typeface="Geneva"/>
              </a:rPr>
              <a:t>professional</a:t>
            </a:r>
            <a:r>
              <a:rPr sz="2800" spc="-25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75" dirty="0">
                <a:solidFill>
                  <a:srgbClr val="001F5F"/>
                </a:solidFill>
                <a:latin typeface="Geneva"/>
                <a:cs typeface="Geneva"/>
              </a:rPr>
              <a:t>help</a:t>
            </a:r>
            <a:endParaRPr sz="28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279146"/>
            <a:ext cx="7555865" cy="1628139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pc="-35" dirty="0"/>
              <a:t>Planning</a:t>
            </a:r>
            <a:r>
              <a:rPr spc="-204" dirty="0"/>
              <a:t> </a:t>
            </a:r>
            <a:r>
              <a:rPr spc="-70" dirty="0"/>
              <a:t>Succession</a:t>
            </a:r>
          </a:p>
          <a:p>
            <a:pPr marL="12700" marR="5080">
              <a:lnSpc>
                <a:spcPct val="100000"/>
              </a:lnSpc>
              <a:spcBef>
                <a:spcPts val="500"/>
              </a:spcBef>
            </a:pPr>
            <a:r>
              <a:rPr sz="3000" spc="-185" dirty="0">
                <a:solidFill>
                  <a:srgbClr val="122E5A"/>
                </a:solidFill>
              </a:rPr>
              <a:t>A </a:t>
            </a:r>
            <a:r>
              <a:rPr sz="3000" spc="-65" dirty="0">
                <a:solidFill>
                  <a:srgbClr val="122E5A"/>
                </a:solidFill>
              </a:rPr>
              <a:t>plan </a:t>
            </a:r>
            <a:r>
              <a:rPr sz="3000" spc="-220" dirty="0">
                <a:solidFill>
                  <a:srgbClr val="122E5A"/>
                </a:solidFill>
              </a:rPr>
              <a:t>for </a:t>
            </a:r>
            <a:r>
              <a:rPr sz="3000" spc="-105" dirty="0">
                <a:solidFill>
                  <a:srgbClr val="122E5A"/>
                </a:solidFill>
              </a:rPr>
              <a:t>someone </a:t>
            </a:r>
            <a:r>
              <a:rPr sz="3000" spc="-325" dirty="0">
                <a:solidFill>
                  <a:srgbClr val="122E5A"/>
                </a:solidFill>
              </a:rPr>
              <a:t>to </a:t>
            </a:r>
            <a:r>
              <a:rPr sz="3000" spc="-150" dirty="0">
                <a:solidFill>
                  <a:srgbClr val="122E5A"/>
                </a:solidFill>
              </a:rPr>
              <a:t>either </a:t>
            </a:r>
            <a:r>
              <a:rPr sz="3000" spc="-140" dirty="0">
                <a:solidFill>
                  <a:srgbClr val="122E5A"/>
                </a:solidFill>
              </a:rPr>
              <a:t>own </a:t>
            </a:r>
            <a:r>
              <a:rPr sz="3000" spc="-155" dirty="0">
                <a:solidFill>
                  <a:srgbClr val="122E5A"/>
                </a:solidFill>
              </a:rPr>
              <a:t>or </a:t>
            </a:r>
            <a:r>
              <a:rPr sz="3000" spc="-110" dirty="0">
                <a:solidFill>
                  <a:srgbClr val="122E5A"/>
                </a:solidFill>
              </a:rPr>
              <a:t>run</a:t>
            </a:r>
            <a:r>
              <a:rPr sz="3000" spc="-254" dirty="0">
                <a:solidFill>
                  <a:srgbClr val="122E5A"/>
                </a:solidFill>
              </a:rPr>
              <a:t> </a:t>
            </a:r>
            <a:r>
              <a:rPr sz="3000" spc="-155" dirty="0">
                <a:solidFill>
                  <a:srgbClr val="122E5A"/>
                </a:solidFill>
              </a:rPr>
              <a:t>your  </a:t>
            </a:r>
            <a:r>
              <a:rPr sz="3000" spc="-65" dirty="0">
                <a:solidFill>
                  <a:srgbClr val="122E5A"/>
                </a:solidFill>
              </a:rPr>
              <a:t>business </a:t>
            </a:r>
            <a:r>
              <a:rPr sz="3000" spc="-210" dirty="0">
                <a:solidFill>
                  <a:srgbClr val="122E5A"/>
                </a:solidFill>
              </a:rPr>
              <a:t>after </a:t>
            </a:r>
            <a:r>
              <a:rPr sz="3000" spc="-150" dirty="0">
                <a:solidFill>
                  <a:srgbClr val="122E5A"/>
                </a:solidFill>
              </a:rPr>
              <a:t>you</a:t>
            </a:r>
            <a:r>
              <a:rPr sz="3000" spc="-265" dirty="0">
                <a:solidFill>
                  <a:srgbClr val="122E5A"/>
                </a:solidFill>
              </a:rPr>
              <a:t> </a:t>
            </a:r>
            <a:r>
              <a:rPr sz="3000" spc="-165" dirty="0">
                <a:solidFill>
                  <a:srgbClr val="122E5A"/>
                </a:solidFill>
              </a:rPr>
              <a:t>retire</a:t>
            </a:r>
            <a:endParaRPr sz="3000"/>
          </a:p>
        </p:txBody>
      </p:sp>
      <p:sp>
        <p:nvSpPr>
          <p:cNvPr id="3" name="object 3"/>
          <p:cNvSpPr/>
          <p:nvPr/>
        </p:nvSpPr>
        <p:spPr>
          <a:xfrm>
            <a:off x="1584197" y="2098560"/>
            <a:ext cx="6022085" cy="38549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619250" y="2133600"/>
            <a:ext cx="5905500" cy="37383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14297" y="2128647"/>
            <a:ext cx="5915660" cy="3748404"/>
          </a:xfrm>
          <a:custGeom>
            <a:avLst/>
            <a:gdLst/>
            <a:ahLst/>
            <a:cxnLst/>
            <a:rect l="l" t="t" r="r" b="b"/>
            <a:pathLst>
              <a:path w="5915659" h="3748404">
                <a:moveTo>
                  <a:pt x="0" y="3748278"/>
                </a:moveTo>
                <a:lnTo>
                  <a:pt x="5915406" y="3748278"/>
                </a:lnTo>
                <a:lnTo>
                  <a:pt x="5915406" y="0"/>
                </a:lnTo>
                <a:lnTo>
                  <a:pt x="0" y="0"/>
                </a:lnTo>
                <a:lnTo>
                  <a:pt x="0" y="3748278"/>
                </a:lnTo>
                <a:close/>
              </a:path>
            </a:pathLst>
          </a:custGeom>
          <a:ln w="990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661670" marR="5080" indent="-649605">
              <a:lnSpc>
                <a:spcPct val="100000"/>
              </a:lnSpc>
              <a:spcBef>
                <a:spcPts val="5"/>
              </a:spcBef>
            </a:pPr>
            <a:r>
              <a:rPr spc="35" dirty="0">
                <a:solidFill>
                  <a:srgbClr val="FFFFFF"/>
                </a:solidFill>
              </a:rPr>
              <a:t>SELLING </a:t>
            </a:r>
            <a:r>
              <a:rPr spc="-60" dirty="0">
                <a:solidFill>
                  <a:srgbClr val="FFFFFF"/>
                </a:solidFill>
              </a:rPr>
              <a:t>A </a:t>
            </a:r>
            <a:r>
              <a:rPr spc="-5" dirty="0">
                <a:solidFill>
                  <a:srgbClr val="FFFFFF"/>
                </a:solidFill>
              </a:rPr>
              <a:t>SMALL </a:t>
            </a:r>
            <a:r>
              <a:rPr spc="50" dirty="0">
                <a:solidFill>
                  <a:srgbClr val="FFFFFF"/>
                </a:solidFill>
              </a:rPr>
              <a:t>BUSINESS </a:t>
            </a:r>
            <a:r>
              <a:rPr spc="-10" dirty="0"/>
              <a:t>AND</a:t>
            </a:r>
            <a:r>
              <a:rPr spc="-145" dirty="0"/>
              <a:t> </a:t>
            </a:r>
            <a:r>
              <a:rPr spc="-30" dirty="0"/>
              <a:t>‹#›  </a:t>
            </a:r>
            <a:r>
              <a:rPr spc="50" dirty="0"/>
              <a:t>SUCESSION</a:t>
            </a:r>
            <a:r>
              <a:rPr spc="-80" dirty="0"/>
              <a:t> </a:t>
            </a:r>
            <a:r>
              <a:rPr spc="20" dirty="0"/>
              <a:t>PLANNING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500" y="359918"/>
            <a:ext cx="7122795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spc="-45" dirty="0">
                <a:solidFill>
                  <a:srgbClr val="C1951C"/>
                </a:solidFill>
                <a:latin typeface="Geneva"/>
                <a:cs typeface="Geneva"/>
              </a:rPr>
              <a:t>Discussion </a:t>
            </a:r>
            <a:r>
              <a:rPr sz="2300" spc="-80" dirty="0">
                <a:solidFill>
                  <a:srgbClr val="C1951C"/>
                </a:solidFill>
                <a:latin typeface="Geneva"/>
                <a:cs typeface="Geneva"/>
              </a:rPr>
              <a:t>Point </a:t>
            </a:r>
            <a:r>
              <a:rPr sz="2300" spc="-190" dirty="0">
                <a:solidFill>
                  <a:srgbClr val="C1951C"/>
                </a:solidFill>
                <a:latin typeface="Geneva"/>
                <a:cs typeface="Geneva"/>
              </a:rPr>
              <a:t>#3: </a:t>
            </a:r>
            <a:r>
              <a:rPr sz="2300" spc="-95" dirty="0">
                <a:solidFill>
                  <a:srgbClr val="C1951C"/>
                </a:solidFill>
                <a:latin typeface="Geneva"/>
                <a:cs typeface="Geneva"/>
              </a:rPr>
              <a:t>Benefits </a:t>
            </a:r>
            <a:r>
              <a:rPr sz="2300" spc="-185" dirty="0">
                <a:solidFill>
                  <a:srgbClr val="C1951C"/>
                </a:solidFill>
                <a:latin typeface="Geneva"/>
                <a:cs typeface="Geneva"/>
              </a:rPr>
              <a:t>of </a:t>
            </a:r>
            <a:r>
              <a:rPr sz="2300" spc="-75" dirty="0">
                <a:solidFill>
                  <a:srgbClr val="C1951C"/>
                </a:solidFill>
                <a:latin typeface="Geneva"/>
                <a:cs typeface="Geneva"/>
              </a:rPr>
              <a:t>Selecting </a:t>
            </a:r>
            <a:r>
              <a:rPr sz="2300" spc="5" dirty="0">
                <a:solidFill>
                  <a:srgbClr val="C1951C"/>
                </a:solidFill>
                <a:latin typeface="Geneva"/>
                <a:cs typeface="Geneva"/>
              </a:rPr>
              <a:t>a</a:t>
            </a:r>
            <a:r>
              <a:rPr sz="2300" spc="-204" dirty="0">
                <a:solidFill>
                  <a:srgbClr val="C1951C"/>
                </a:solidFill>
                <a:latin typeface="Geneva"/>
                <a:cs typeface="Geneva"/>
              </a:rPr>
              <a:t> </a:t>
            </a:r>
            <a:r>
              <a:rPr sz="2300" spc="-50" dirty="0">
                <a:solidFill>
                  <a:srgbClr val="C1951C"/>
                </a:solidFill>
                <a:latin typeface="Geneva"/>
                <a:cs typeface="Geneva"/>
              </a:rPr>
              <a:t>Successor</a:t>
            </a:r>
            <a:endParaRPr sz="2300">
              <a:latin typeface="Geneva"/>
              <a:cs typeface="Genev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500" y="2065527"/>
            <a:ext cx="7275195" cy="879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314450">
              <a:lnSpc>
                <a:spcPct val="100000"/>
              </a:lnSpc>
              <a:spcBef>
                <a:spcPts val="100"/>
              </a:spcBef>
            </a:pPr>
            <a:r>
              <a:rPr sz="2800" spc="-135" dirty="0">
                <a:solidFill>
                  <a:srgbClr val="001F5F"/>
                </a:solidFill>
                <a:latin typeface="Geneva"/>
                <a:cs typeface="Geneva"/>
              </a:rPr>
              <a:t>What </a:t>
            </a:r>
            <a:r>
              <a:rPr sz="2800" spc="-35" dirty="0">
                <a:solidFill>
                  <a:srgbClr val="001F5F"/>
                </a:solidFill>
                <a:latin typeface="Geneva"/>
                <a:cs typeface="Geneva"/>
              </a:rPr>
              <a:t>is </a:t>
            </a:r>
            <a:r>
              <a:rPr sz="2800" spc="-200" dirty="0">
                <a:solidFill>
                  <a:srgbClr val="001F5F"/>
                </a:solidFill>
                <a:latin typeface="Geneva"/>
                <a:cs typeface="Geneva"/>
              </a:rPr>
              <a:t>the most </a:t>
            </a:r>
            <a:r>
              <a:rPr sz="2800" spc="-180" dirty="0">
                <a:solidFill>
                  <a:srgbClr val="001F5F"/>
                </a:solidFill>
                <a:latin typeface="Geneva"/>
                <a:cs typeface="Geneva"/>
              </a:rPr>
              <a:t>important </a:t>
            </a:r>
            <a:r>
              <a:rPr sz="2800" spc="-75" dirty="0">
                <a:solidFill>
                  <a:srgbClr val="001F5F"/>
                </a:solidFill>
                <a:latin typeface="Geneva"/>
                <a:cs typeface="Geneva"/>
              </a:rPr>
              <a:t>reason</a:t>
            </a:r>
            <a:r>
              <a:rPr sz="2800" spc="-22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204" dirty="0">
                <a:solidFill>
                  <a:srgbClr val="001F5F"/>
                </a:solidFill>
                <a:latin typeface="Geneva"/>
                <a:cs typeface="Geneva"/>
              </a:rPr>
              <a:t>for  </a:t>
            </a:r>
            <a:r>
              <a:rPr sz="2800" spc="-114" dirty="0">
                <a:solidFill>
                  <a:srgbClr val="001F5F"/>
                </a:solidFill>
                <a:latin typeface="Geneva"/>
                <a:cs typeface="Geneva"/>
              </a:rPr>
              <a:t>selecting </a:t>
            </a:r>
            <a:r>
              <a:rPr sz="2800" spc="5" dirty="0">
                <a:solidFill>
                  <a:srgbClr val="001F5F"/>
                </a:solidFill>
                <a:latin typeface="Geneva"/>
                <a:cs typeface="Geneva"/>
              </a:rPr>
              <a:t>a</a:t>
            </a:r>
            <a:r>
              <a:rPr sz="2800" spc="-19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80" dirty="0">
                <a:solidFill>
                  <a:srgbClr val="001F5F"/>
                </a:solidFill>
                <a:latin typeface="Geneva"/>
                <a:cs typeface="Geneva"/>
              </a:rPr>
              <a:t>successor?</a:t>
            </a:r>
            <a:endParaRPr sz="2800">
              <a:latin typeface="Geneva"/>
              <a:cs typeface="Genev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2895600"/>
            <a:ext cx="1619250" cy="27150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661670" marR="5080" indent="-649605">
              <a:lnSpc>
                <a:spcPct val="100000"/>
              </a:lnSpc>
              <a:spcBef>
                <a:spcPts val="5"/>
              </a:spcBef>
            </a:pPr>
            <a:r>
              <a:rPr spc="35" dirty="0">
                <a:solidFill>
                  <a:srgbClr val="FFFFFF"/>
                </a:solidFill>
              </a:rPr>
              <a:t>SELLING </a:t>
            </a:r>
            <a:r>
              <a:rPr spc="-60" dirty="0">
                <a:solidFill>
                  <a:srgbClr val="FFFFFF"/>
                </a:solidFill>
              </a:rPr>
              <a:t>A </a:t>
            </a:r>
            <a:r>
              <a:rPr spc="-5" dirty="0">
                <a:solidFill>
                  <a:srgbClr val="FFFFFF"/>
                </a:solidFill>
              </a:rPr>
              <a:t>SMALL </a:t>
            </a:r>
            <a:r>
              <a:rPr spc="50" dirty="0">
                <a:solidFill>
                  <a:srgbClr val="FFFFFF"/>
                </a:solidFill>
              </a:rPr>
              <a:t>BUSINESS </a:t>
            </a:r>
            <a:r>
              <a:rPr spc="-10" dirty="0"/>
              <a:t>AND</a:t>
            </a:r>
            <a:r>
              <a:rPr spc="-145" dirty="0"/>
              <a:t> </a:t>
            </a:r>
            <a:r>
              <a:rPr spc="-30" dirty="0"/>
              <a:t>‹#›  </a:t>
            </a:r>
            <a:r>
              <a:rPr spc="50" dirty="0"/>
              <a:t>SUCESSION</a:t>
            </a:r>
            <a:r>
              <a:rPr spc="-80" dirty="0"/>
              <a:t> </a:t>
            </a:r>
            <a:r>
              <a:rPr spc="20" dirty="0"/>
              <a:t>PLANNING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500" y="357632"/>
            <a:ext cx="7198995" cy="39636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950" spc="-5" dirty="0">
                <a:solidFill>
                  <a:srgbClr val="C1951C"/>
                </a:solidFill>
                <a:latin typeface="Geneva"/>
                <a:cs typeface="Geneva"/>
              </a:rPr>
              <a:t>Issues </a:t>
            </a:r>
            <a:r>
              <a:rPr sz="2950" spc="-305" dirty="0">
                <a:solidFill>
                  <a:srgbClr val="C1951C"/>
                </a:solidFill>
                <a:latin typeface="Geneva"/>
                <a:cs typeface="Geneva"/>
              </a:rPr>
              <a:t>to </a:t>
            </a:r>
            <a:r>
              <a:rPr sz="2950" spc="-40" dirty="0">
                <a:solidFill>
                  <a:srgbClr val="C1951C"/>
                </a:solidFill>
                <a:latin typeface="Geneva"/>
                <a:cs typeface="Geneva"/>
              </a:rPr>
              <a:t>Consider </a:t>
            </a:r>
            <a:r>
              <a:rPr sz="2950" spc="-45" dirty="0">
                <a:solidFill>
                  <a:srgbClr val="C1951C"/>
                </a:solidFill>
                <a:latin typeface="Geneva"/>
                <a:cs typeface="Geneva"/>
              </a:rPr>
              <a:t>in </a:t>
            </a:r>
            <a:r>
              <a:rPr sz="2950" spc="-40" dirty="0">
                <a:solidFill>
                  <a:srgbClr val="C1951C"/>
                </a:solidFill>
                <a:latin typeface="Geneva"/>
                <a:cs typeface="Geneva"/>
              </a:rPr>
              <a:t>Succession</a:t>
            </a:r>
            <a:r>
              <a:rPr sz="2950" spc="-350" dirty="0">
                <a:solidFill>
                  <a:srgbClr val="C1951C"/>
                </a:solidFill>
                <a:latin typeface="Geneva"/>
                <a:cs typeface="Geneva"/>
              </a:rPr>
              <a:t> </a:t>
            </a:r>
            <a:r>
              <a:rPr sz="2950" spc="-10" dirty="0">
                <a:solidFill>
                  <a:srgbClr val="C1951C"/>
                </a:solidFill>
                <a:latin typeface="Geneva"/>
                <a:cs typeface="Geneva"/>
              </a:rPr>
              <a:t>Planning</a:t>
            </a:r>
            <a:endParaRPr sz="2950">
              <a:latin typeface="Geneva"/>
              <a:cs typeface="Geneva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3850">
              <a:latin typeface="Times"/>
              <a:cs typeface="Times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3000" spc="-195" dirty="0">
                <a:solidFill>
                  <a:srgbClr val="122E5A"/>
                </a:solidFill>
                <a:latin typeface="Geneva"/>
                <a:cs typeface="Geneva"/>
              </a:rPr>
              <a:t>Start</a:t>
            </a:r>
            <a:r>
              <a:rPr sz="3000" spc="-17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95" dirty="0">
                <a:solidFill>
                  <a:srgbClr val="122E5A"/>
                </a:solidFill>
                <a:latin typeface="Geneva"/>
                <a:cs typeface="Geneva"/>
              </a:rPr>
              <a:t>early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60" dirty="0">
                <a:solidFill>
                  <a:srgbClr val="122E5A"/>
                </a:solidFill>
                <a:latin typeface="Geneva"/>
                <a:cs typeface="Geneva"/>
              </a:rPr>
              <a:t>Identify</a:t>
            </a:r>
            <a:r>
              <a:rPr sz="3000" spc="-17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85" dirty="0">
                <a:solidFill>
                  <a:srgbClr val="122E5A"/>
                </a:solidFill>
                <a:latin typeface="Geneva"/>
                <a:cs typeface="Geneva"/>
              </a:rPr>
              <a:t>successors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Train</a:t>
            </a:r>
            <a:r>
              <a:rPr sz="3000" spc="-17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85" dirty="0">
                <a:solidFill>
                  <a:srgbClr val="122E5A"/>
                </a:solidFill>
                <a:latin typeface="Geneva"/>
                <a:cs typeface="Geneva"/>
              </a:rPr>
              <a:t>successors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30" dirty="0">
                <a:solidFill>
                  <a:srgbClr val="122E5A"/>
                </a:solidFill>
                <a:latin typeface="Geneva"/>
                <a:cs typeface="Geneva"/>
              </a:rPr>
              <a:t>Plan </a:t>
            </a:r>
            <a:r>
              <a:rPr sz="3000" spc="-220" dirty="0">
                <a:solidFill>
                  <a:srgbClr val="122E5A"/>
                </a:solidFill>
                <a:latin typeface="Geneva"/>
                <a:cs typeface="Geneva"/>
              </a:rPr>
              <a:t>for </a:t>
            </a:r>
            <a:r>
              <a:rPr sz="3000" spc="-195" dirty="0">
                <a:solidFill>
                  <a:srgbClr val="122E5A"/>
                </a:solidFill>
                <a:latin typeface="Geneva"/>
                <a:cs typeface="Geneva"/>
              </a:rPr>
              <a:t>tax</a:t>
            </a:r>
            <a:r>
              <a:rPr sz="3000" spc="-33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00" dirty="0">
                <a:solidFill>
                  <a:srgbClr val="122E5A"/>
                </a:solidFill>
                <a:latin typeface="Geneva"/>
                <a:cs typeface="Geneva"/>
              </a:rPr>
              <a:t>exposure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85" dirty="0">
                <a:solidFill>
                  <a:srgbClr val="122E5A"/>
                </a:solidFill>
                <a:latin typeface="Geneva"/>
                <a:cs typeface="Geneva"/>
              </a:rPr>
              <a:t>Get </a:t>
            </a:r>
            <a:r>
              <a:rPr sz="3000" spc="-60" dirty="0">
                <a:solidFill>
                  <a:srgbClr val="122E5A"/>
                </a:solidFill>
                <a:latin typeface="Geneva"/>
                <a:cs typeface="Geneva"/>
              </a:rPr>
              <a:t>legal</a:t>
            </a:r>
            <a:r>
              <a:rPr sz="3000" spc="-26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00" dirty="0">
                <a:solidFill>
                  <a:srgbClr val="122E5A"/>
                </a:solidFill>
                <a:latin typeface="Geneva"/>
                <a:cs typeface="Geneva"/>
              </a:rPr>
              <a:t>advice</a:t>
            </a:r>
            <a:endParaRPr sz="3000">
              <a:latin typeface="Geneva"/>
              <a:cs typeface="Genev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661670" marR="5080" indent="-649605">
              <a:lnSpc>
                <a:spcPct val="100000"/>
              </a:lnSpc>
              <a:spcBef>
                <a:spcPts val="5"/>
              </a:spcBef>
            </a:pPr>
            <a:r>
              <a:rPr spc="35" dirty="0">
                <a:solidFill>
                  <a:srgbClr val="FFFFFF"/>
                </a:solidFill>
              </a:rPr>
              <a:t>SELLING </a:t>
            </a:r>
            <a:r>
              <a:rPr spc="-60" dirty="0">
                <a:solidFill>
                  <a:srgbClr val="FFFFFF"/>
                </a:solidFill>
              </a:rPr>
              <a:t>A </a:t>
            </a:r>
            <a:r>
              <a:rPr spc="-5" dirty="0">
                <a:solidFill>
                  <a:srgbClr val="FFFFFF"/>
                </a:solidFill>
              </a:rPr>
              <a:t>SMALL </a:t>
            </a:r>
            <a:r>
              <a:rPr spc="50" dirty="0">
                <a:solidFill>
                  <a:srgbClr val="FFFFFF"/>
                </a:solidFill>
              </a:rPr>
              <a:t>BUSINESS </a:t>
            </a:r>
            <a:r>
              <a:rPr spc="-10" dirty="0"/>
              <a:t>AND</a:t>
            </a:r>
            <a:r>
              <a:rPr spc="-145" dirty="0"/>
              <a:t> </a:t>
            </a:r>
            <a:r>
              <a:rPr spc="-30" dirty="0"/>
              <a:t>‹#›  </a:t>
            </a:r>
            <a:r>
              <a:rPr spc="50" dirty="0"/>
              <a:t>SUCESSION</a:t>
            </a:r>
            <a:r>
              <a:rPr spc="-80" dirty="0"/>
              <a:t> </a:t>
            </a:r>
            <a:r>
              <a:rPr spc="20" dirty="0"/>
              <a:t>PLANNING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695CDC00-C729-FE40-B22A-D94113174F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990600"/>
            <a:ext cx="4419600" cy="44196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88438" y="2946400"/>
            <a:ext cx="416750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Planning</a:t>
            </a:r>
            <a:r>
              <a:rPr spc="-280" dirty="0"/>
              <a:t> </a:t>
            </a:r>
            <a:r>
              <a:rPr spc="-155" dirty="0"/>
              <a:t>Retirement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661670" marR="5080" indent="-649605">
              <a:lnSpc>
                <a:spcPct val="100000"/>
              </a:lnSpc>
              <a:spcBef>
                <a:spcPts val="5"/>
              </a:spcBef>
            </a:pPr>
            <a:r>
              <a:rPr spc="35" dirty="0">
                <a:solidFill>
                  <a:srgbClr val="FFFFFF"/>
                </a:solidFill>
              </a:rPr>
              <a:t>SELLING </a:t>
            </a:r>
            <a:r>
              <a:rPr spc="-60" dirty="0">
                <a:solidFill>
                  <a:srgbClr val="FFFFFF"/>
                </a:solidFill>
              </a:rPr>
              <a:t>A </a:t>
            </a:r>
            <a:r>
              <a:rPr spc="-5" dirty="0">
                <a:solidFill>
                  <a:srgbClr val="FFFFFF"/>
                </a:solidFill>
              </a:rPr>
              <a:t>SMALL </a:t>
            </a:r>
            <a:r>
              <a:rPr spc="50" dirty="0">
                <a:solidFill>
                  <a:srgbClr val="FFFFFF"/>
                </a:solidFill>
              </a:rPr>
              <a:t>BUSINESS </a:t>
            </a:r>
            <a:r>
              <a:rPr spc="-10" dirty="0"/>
              <a:t>AND</a:t>
            </a:r>
            <a:r>
              <a:rPr spc="-145" dirty="0"/>
              <a:t> </a:t>
            </a:r>
            <a:r>
              <a:rPr spc="-30" dirty="0"/>
              <a:t>‹#›  </a:t>
            </a:r>
            <a:r>
              <a:rPr spc="50" dirty="0"/>
              <a:t>SUCESSION</a:t>
            </a:r>
            <a:r>
              <a:rPr spc="-80" dirty="0"/>
              <a:t> </a:t>
            </a:r>
            <a:r>
              <a:rPr spc="20" dirty="0"/>
              <a:t>PLANNING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5346"/>
            <a:ext cx="19310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10" dirty="0"/>
              <a:t>Welcome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49953" y="1919985"/>
            <a:ext cx="2888615" cy="2007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050" indent="-51435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526415" algn="l"/>
                <a:tab pos="527050" algn="l"/>
              </a:tabLst>
            </a:pP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Agenda</a:t>
            </a:r>
            <a:endParaRPr sz="3000">
              <a:latin typeface="Geneva"/>
              <a:cs typeface="Geneva"/>
            </a:endParaRPr>
          </a:p>
          <a:p>
            <a:pPr marL="527050" indent="-514350">
              <a:lnSpc>
                <a:spcPct val="100000"/>
              </a:lnSpc>
              <a:spcBef>
                <a:spcPts val="2400"/>
              </a:spcBef>
              <a:buAutoNum type="arabicPeriod"/>
              <a:tabLst>
                <a:tab pos="526415" algn="l"/>
                <a:tab pos="527050" algn="l"/>
              </a:tabLst>
            </a:pPr>
            <a:r>
              <a:rPr sz="3000" spc="-55" dirty="0">
                <a:solidFill>
                  <a:srgbClr val="122E5A"/>
                </a:solidFill>
                <a:latin typeface="Geneva"/>
                <a:cs typeface="Geneva"/>
              </a:rPr>
              <a:t>Ground</a:t>
            </a:r>
            <a:r>
              <a:rPr sz="3000" spc="-23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25" dirty="0">
                <a:solidFill>
                  <a:srgbClr val="122E5A"/>
                </a:solidFill>
                <a:latin typeface="Geneva"/>
                <a:cs typeface="Geneva"/>
              </a:rPr>
              <a:t>Rules</a:t>
            </a:r>
            <a:endParaRPr sz="3000">
              <a:latin typeface="Geneva"/>
              <a:cs typeface="Geneva"/>
            </a:endParaRPr>
          </a:p>
          <a:p>
            <a:pPr marL="527050" indent="-514350">
              <a:lnSpc>
                <a:spcPct val="100000"/>
              </a:lnSpc>
              <a:spcBef>
                <a:spcPts val="2400"/>
              </a:spcBef>
              <a:buAutoNum type="arabicPeriod"/>
              <a:tabLst>
                <a:tab pos="526415" algn="l"/>
                <a:tab pos="527050" algn="l"/>
              </a:tabLst>
            </a:pP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Introductions</a:t>
            </a:r>
            <a:endParaRPr sz="3000">
              <a:latin typeface="Geneva"/>
              <a:cs typeface="Genev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" y="1524000"/>
            <a:ext cx="3810000" cy="3810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661670" marR="5080" indent="-649605">
              <a:lnSpc>
                <a:spcPct val="100000"/>
              </a:lnSpc>
              <a:spcBef>
                <a:spcPts val="5"/>
              </a:spcBef>
            </a:pPr>
            <a:r>
              <a:rPr spc="35" dirty="0">
                <a:solidFill>
                  <a:srgbClr val="FFFFFF"/>
                </a:solidFill>
              </a:rPr>
              <a:t>SELLING </a:t>
            </a:r>
            <a:r>
              <a:rPr spc="-60" dirty="0">
                <a:solidFill>
                  <a:srgbClr val="FFFFFF"/>
                </a:solidFill>
              </a:rPr>
              <a:t>A </a:t>
            </a:r>
            <a:r>
              <a:rPr spc="-5" dirty="0">
                <a:solidFill>
                  <a:srgbClr val="FFFFFF"/>
                </a:solidFill>
              </a:rPr>
              <a:t>SMALL </a:t>
            </a:r>
            <a:r>
              <a:rPr spc="50" dirty="0">
                <a:solidFill>
                  <a:srgbClr val="FFFFFF"/>
                </a:solidFill>
              </a:rPr>
              <a:t>BUSINESS </a:t>
            </a:r>
            <a:r>
              <a:rPr spc="-10" dirty="0"/>
              <a:t>AND</a:t>
            </a:r>
            <a:r>
              <a:rPr spc="-145" dirty="0"/>
              <a:t> </a:t>
            </a:r>
            <a:r>
              <a:rPr spc="-30" dirty="0"/>
              <a:t>‹#›  </a:t>
            </a:r>
            <a:r>
              <a:rPr spc="50" dirty="0"/>
              <a:t>SUCESSION</a:t>
            </a:r>
            <a:r>
              <a:rPr spc="-80" dirty="0"/>
              <a:t> </a:t>
            </a:r>
            <a:r>
              <a:rPr spc="20" dirty="0"/>
              <a:t>PLANNING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5346"/>
            <a:ext cx="50812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55" dirty="0"/>
              <a:t>Retirement </a:t>
            </a:r>
            <a:r>
              <a:rPr spc="40" dirty="0"/>
              <a:t>Plan</a:t>
            </a:r>
            <a:r>
              <a:rPr spc="-310" dirty="0"/>
              <a:t> </a:t>
            </a:r>
            <a:r>
              <a:rPr spc="-155" dirty="0"/>
              <a:t>Benefits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661670" marR="5080" indent="-649605">
              <a:lnSpc>
                <a:spcPct val="100000"/>
              </a:lnSpc>
              <a:spcBef>
                <a:spcPts val="5"/>
              </a:spcBef>
            </a:pPr>
            <a:r>
              <a:rPr spc="35" dirty="0">
                <a:solidFill>
                  <a:srgbClr val="FFFFFF"/>
                </a:solidFill>
              </a:rPr>
              <a:t>SELLING </a:t>
            </a:r>
            <a:r>
              <a:rPr spc="-60" dirty="0">
                <a:solidFill>
                  <a:srgbClr val="FFFFFF"/>
                </a:solidFill>
              </a:rPr>
              <a:t>A </a:t>
            </a:r>
            <a:r>
              <a:rPr spc="-5" dirty="0">
                <a:solidFill>
                  <a:srgbClr val="FFFFFF"/>
                </a:solidFill>
              </a:rPr>
              <a:t>SMALL </a:t>
            </a:r>
            <a:r>
              <a:rPr spc="50" dirty="0">
                <a:solidFill>
                  <a:srgbClr val="FFFFFF"/>
                </a:solidFill>
              </a:rPr>
              <a:t>BUSINESS </a:t>
            </a:r>
            <a:r>
              <a:rPr spc="-10" dirty="0"/>
              <a:t>AND</a:t>
            </a:r>
            <a:r>
              <a:rPr spc="-145" dirty="0"/>
              <a:t> </a:t>
            </a:r>
            <a:r>
              <a:rPr spc="-30" dirty="0"/>
              <a:t>‹#›  </a:t>
            </a:r>
            <a:r>
              <a:rPr spc="50" dirty="0"/>
              <a:t>SUCESSION</a:t>
            </a:r>
            <a:r>
              <a:rPr spc="-80" dirty="0"/>
              <a:t> </a:t>
            </a:r>
            <a:r>
              <a:rPr spc="20" dirty="0"/>
              <a:t>PLANNING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878331"/>
            <a:ext cx="8027034" cy="3124835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85" dirty="0">
                <a:solidFill>
                  <a:srgbClr val="122E5A"/>
                </a:solidFill>
                <a:latin typeface="Geneva"/>
                <a:cs typeface="Geneva"/>
              </a:rPr>
              <a:t>Employer </a:t>
            </a:r>
            <a:r>
              <a:rPr sz="3000" spc="-165" dirty="0">
                <a:solidFill>
                  <a:srgbClr val="122E5A"/>
                </a:solidFill>
                <a:latin typeface="Geneva"/>
                <a:cs typeface="Geneva"/>
              </a:rPr>
              <a:t>contributions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are</a:t>
            </a:r>
            <a:r>
              <a:rPr sz="3000" spc="-27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tax-deductible.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40" dirty="0">
                <a:solidFill>
                  <a:srgbClr val="122E5A"/>
                </a:solidFill>
                <a:latin typeface="Geneva"/>
                <a:cs typeface="Geneva"/>
              </a:rPr>
              <a:t>Assets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in </a:t>
            </a:r>
            <a:r>
              <a:rPr sz="3000" spc="-215" dirty="0">
                <a:solidFill>
                  <a:srgbClr val="122E5A"/>
                </a:solidFill>
                <a:latin typeface="Geneva"/>
                <a:cs typeface="Geneva"/>
              </a:rPr>
              <a:t>the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plan </a:t>
            </a:r>
            <a:r>
              <a:rPr sz="3000" spc="-165" dirty="0">
                <a:solidFill>
                  <a:srgbClr val="122E5A"/>
                </a:solidFill>
                <a:latin typeface="Geneva"/>
                <a:cs typeface="Geneva"/>
              </a:rPr>
              <a:t>grow</a:t>
            </a:r>
            <a:r>
              <a:rPr sz="3000" spc="-39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60" dirty="0">
                <a:solidFill>
                  <a:srgbClr val="122E5A"/>
                </a:solidFill>
                <a:latin typeface="Geneva"/>
                <a:cs typeface="Geneva"/>
              </a:rPr>
              <a:t>tax-free.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40" dirty="0">
                <a:solidFill>
                  <a:srgbClr val="122E5A"/>
                </a:solidFill>
                <a:latin typeface="Geneva"/>
                <a:cs typeface="Geneva"/>
              </a:rPr>
              <a:t>Flexible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plan </a:t>
            </a:r>
            <a:r>
              <a:rPr sz="3000" spc="-155" dirty="0">
                <a:solidFill>
                  <a:srgbClr val="122E5A"/>
                </a:solidFill>
                <a:latin typeface="Geneva"/>
                <a:cs typeface="Geneva"/>
              </a:rPr>
              <a:t>options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are</a:t>
            </a:r>
            <a:r>
              <a:rPr sz="3000" spc="-47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available.</a:t>
            </a:r>
            <a:endParaRPr sz="3000">
              <a:latin typeface="Geneva"/>
              <a:cs typeface="Geneva"/>
            </a:endParaRPr>
          </a:p>
          <a:p>
            <a:pPr marL="355600" marR="508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85" dirty="0">
                <a:solidFill>
                  <a:srgbClr val="122E5A"/>
                </a:solidFill>
                <a:latin typeface="Geneva"/>
                <a:cs typeface="Geneva"/>
              </a:rPr>
              <a:t>A retirement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plan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can </a:t>
            </a:r>
            <a:r>
              <a:rPr sz="3000" spc="-254" dirty="0">
                <a:solidFill>
                  <a:srgbClr val="122E5A"/>
                </a:solidFill>
                <a:latin typeface="Geneva"/>
                <a:cs typeface="Geneva"/>
              </a:rPr>
              <a:t>attract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and </a:t>
            </a:r>
            <a:r>
              <a:rPr sz="3000" spc="-140" dirty="0">
                <a:solidFill>
                  <a:srgbClr val="122E5A"/>
                </a:solidFill>
                <a:latin typeface="Geneva"/>
                <a:cs typeface="Geneva"/>
              </a:rPr>
              <a:t>retain</a:t>
            </a:r>
            <a:r>
              <a:rPr sz="3000" spc="-37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240" dirty="0">
                <a:solidFill>
                  <a:srgbClr val="122E5A"/>
                </a:solidFill>
                <a:latin typeface="Geneva"/>
                <a:cs typeface="Geneva"/>
              </a:rPr>
              <a:t>better  </a:t>
            </a: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employees, </a:t>
            </a:r>
            <a:r>
              <a:rPr sz="3000" spc="-110" dirty="0">
                <a:solidFill>
                  <a:srgbClr val="122E5A"/>
                </a:solidFill>
                <a:latin typeface="Geneva"/>
                <a:cs typeface="Geneva"/>
              </a:rPr>
              <a:t>reducing </a:t>
            </a:r>
            <a:r>
              <a:rPr sz="3000" spc="-114" dirty="0">
                <a:solidFill>
                  <a:srgbClr val="122E5A"/>
                </a:solidFill>
                <a:latin typeface="Geneva"/>
                <a:cs typeface="Geneva"/>
              </a:rPr>
              <a:t>new </a:t>
            </a:r>
            <a:r>
              <a:rPr sz="3000" spc="-120" dirty="0">
                <a:solidFill>
                  <a:srgbClr val="122E5A"/>
                </a:solidFill>
                <a:latin typeface="Geneva"/>
                <a:cs typeface="Geneva"/>
              </a:rPr>
              <a:t>employee </a:t>
            </a:r>
            <a:r>
              <a:rPr sz="3000" spc="-135" dirty="0">
                <a:solidFill>
                  <a:srgbClr val="122E5A"/>
                </a:solidFill>
                <a:latin typeface="Geneva"/>
                <a:cs typeface="Geneva"/>
              </a:rPr>
              <a:t>training  </a:t>
            </a:r>
            <a:r>
              <a:rPr sz="3000" spc="-160" dirty="0">
                <a:solidFill>
                  <a:srgbClr val="122E5A"/>
                </a:solidFill>
                <a:latin typeface="Geneva"/>
                <a:cs typeface="Geneva"/>
              </a:rPr>
              <a:t>costs.</a:t>
            </a:r>
            <a:endParaRPr sz="30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5346"/>
            <a:ext cx="383730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90" dirty="0"/>
              <a:t>Employee</a:t>
            </a:r>
            <a:r>
              <a:rPr spc="-229" dirty="0"/>
              <a:t> </a:t>
            </a:r>
            <a:r>
              <a:rPr spc="-155" dirty="0"/>
              <a:t>Benefits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661670" marR="5080" indent="-649605">
              <a:lnSpc>
                <a:spcPct val="100000"/>
              </a:lnSpc>
              <a:spcBef>
                <a:spcPts val="5"/>
              </a:spcBef>
            </a:pPr>
            <a:r>
              <a:rPr spc="35" dirty="0">
                <a:solidFill>
                  <a:srgbClr val="FFFFFF"/>
                </a:solidFill>
              </a:rPr>
              <a:t>SELLING </a:t>
            </a:r>
            <a:r>
              <a:rPr spc="-60" dirty="0">
                <a:solidFill>
                  <a:srgbClr val="FFFFFF"/>
                </a:solidFill>
              </a:rPr>
              <a:t>A </a:t>
            </a:r>
            <a:r>
              <a:rPr spc="-5" dirty="0">
                <a:solidFill>
                  <a:srgbClr val="FFFFFF"/>
                </a:solidFill>
              </a:rPr>
              <a:t>SMALL </a:t>
            </a:r>
            <a:r>
              <a:rPr spc="50" dirty="0">
                <a:solidFill>
                  <a:srgbClr val="FFFFFF"/>
                </a:solidFill>
              </a:rPr>
              <a:t>BUSINESS </a:t>
            </a:r>
            <a:r>
              <a:rPr spc="-10" dirty="0"/>
              <a:t>AND</a:t>
            </a:r>
            <a:r>
              <a:rPr spc="-145" dirty="0"/>
              <a:t> </a:t>
            </a:r>
            <a:r>
              <a:rPr spc="-30" dirty="0"/>
              <a:t>‹#›  </a:t>
            </a:r>
            <a:r>
              <a:rPr spc="50" dirty="0"/>
              <a:t>SUCESSION</a:t>
            </a:r>
            <a:r>
              <a:rPr spc="-80" dirty="0"/>
              <a:t> </a:t>
            </a:r>
            <a:r>
              <a:rPr spc="20" dirty="0"/>
              <a:t>PLANNING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878331"/>
            <a:ext cx="7561580" cy="4217670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25" dirty="0">
                <a:solidFill>
                  <a:srgbClr val="122E5A"/>
                </a:solidFill>
                <a:latin typeface="Geneva"/>
                <a:cs typeface="Geneva"/>
              </a:rPr>
              <a:t>Reduce </a:t>
            </a:r>
            <a:r>
              <a:rPr sz="3000" spc="-170" dirty="0">
                <a:solidFill>
                  <a:srgbClr val="122E5A"/>
                </a:solidFill>
                <a:latin typeface="Geneva"/>
                <a:cs typeface="Geneva"/>
              </a:rPr>
              <a:t>current </a:t>
            </a:r>
            <a:r>
              <a:rPr sz="3000" spc="-120" dirty="0">
                <a:solidFill>
                  <a:srgbClr val="122E5A"/>
                </a:solidFill>
                <a:latin typeface="Geneva"/>
                <a:cs typeface="Geneva"/>
              </a:rPr>
              <a:t>taxable</a:t>
            </a:r>
            <a:r>
              <a:rPr sz="3000" spc="-36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10" dirty="0">
                <a:solidFill>
                  <a:srgbClr val="122E5A"/>
                </a:solidFill>
                <a:latin typeface="Geneva"/>
                <a:cs typeface="Geneva"/>
              </a:rPr>
              <a:t>income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204" dirty="0">
                <a:solidFill>
                  <a:srgbClr val="122E5A"/>
                </a:solidFill>
                <a:latin typeface="Geneva"/>
                <a:cs typeface="Geneva"/>
              </a:rPr>
              <a:t>Not </a:t>
            </a:r>
            <a:r>
              <a:rPr sz="3000" spc="-160" dirty="0">
                <a:solidFill>
                  <a:srgbClr val="122E5A"/>
                </a:solidFill>
                <a:latin typeface="Geneva"/>
                <a:cs typeface="Geneva"/>
              </a:rPr>
              <a:t>taxed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until</a:t>
            </a:r>
            <a:r>
              <a:rPr sz="3000" spc="-170" dirty="0">
                <a:solidFill>
                  <a:srgbClr val="122E5A"/>
                </a:solidFill>
                <a:latin typeface="Geneva"/>
                <a:cs typeface="Geneva"/>
              </a:rPr>
              <a:t> distributed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5" dirty="0">
                <a:solidFill>
                  <a:srgbClr val="122E5A"/>
                </a:solidFill>
                <a:latin typeface="Geneva"/>
                <a:cs typeface="Geneva"/>
              </a:rPr>
              <a:t>Easy </a:t>
            </a:r>
            <a:r>
              <a:rPr sz="3000" spc="-325" dirty="0">
                <a:solidFill>
                  <a:srgbClr val="122E5A"/>
                </a:solidFill>
                <a:latin typeface="Geneva"/>
                <a:cs typeface="Geneva"/>
              </a:rPr>
              <a:t>to </a:t>
            </a:r>
            <a:r>
              <a:rPr sz="3000" spc="-90" dirty="0">
                <a:solidFill>
                  <a:srgbClr val="122E5A"/>
                </a:solidFill>
                <a:latin typeface="Geneva"/>
                <a:cs typeface="Geneva"/>
              </a:rPr>
              <a:t>make </a:t>
            </a:r>
            <a:r>
              <a:rPr sz="3000" spc="-175" dirty="0">
                <a:solidFill>
                  <a:srgbClr val="122E5A"/>
                </a:solidFill>
                <a:latin typeface="Geneva"/>
                <a:cs typeface="Geneva"/>
              </a:rPr>
              <a:t>through </a:t>
            </a:r>
            <a:r>
              <a:rPr sz="3000" spc="-110" dirty="0">
                <a:solidFill>
                  <a:srgbClr val="122E5A"/>
                </a:solidFill>
                <a:latin typeface="Geneva"/>
                <a:cs typeface="Geneva"/>
              </a:rPr>
              <a:t>payroll</a:t>
            </a:r>
            <a:r>
              <a:rPr sz="3000" spc="-30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40" dirty="0">
                <a:solidFill>
                  <a:srgbClr val="122E5A"/>
                </a:solidFill>
                <a:latin typeface="Geneva"/>
                <a:cs typeface="Geneva"/>
              </a:rPr>
              <a:t>deductions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95" dirty="0">
                <a:solidFill>
                  <a:srgbClr val="122E5A"/>
                </a:solidFill>
                <a:latin typeface="Geneva"/>
                <a:cs typeface="Geneva"/>
              </a:rPr>
              <a:t>Compounding </a:t>
            </a:r>
            <a:r>
              <a:rPr sz="3000" spc="-180" dirty="0">
                <a:solidFill>
                  <a:srgbClr val="122E5A"/>
                </a:solidFill>
                <a:latin typeface="Geneva"/>
                <a:cs typeface="Geneva"/>
              </a:rPr>
              <a:t>interest </a:t>
            </a: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over</a:t>
            </a:r>
            <a:r>
              <a:rPr sz="3000" spc="-27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95" dirty="0">
                <a:solidFill>
                  <a:srgbClr val="122E5A"/>
                </a:solidFill>
                <a:latin typeface="Geneva"/>
                <a:cs typeface="Geneva"/>
              </a:rPr>
              <a:t>time</a:t>
            </a:r>
            <a:endParaRPr sz="3000">
              <a:latin typeface="Geneva"/>
              <a:cs typeface="Geneva"/>
            </a:endParaRPr>
          </a:p>
          <a:p>
            <a:pPr marL="355600" marR="5080" indent="-342900">
              <a:lnSpc>
                <a:spcPct val="100000"/>
              </a:lnSpc>
              <a:spcBef>
                <a:spcPts val="70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30" dirty="0">
                <a:solidFill>
                  <a:srgbClr val="122E5A"/>
                </a:solidFill>
                <a:latin typeface="Geneva"/>
                <a:cs typeface="Geneva"/>
              </a:rPr>
              <a:t>Retirement </a:t>
            </a: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assets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can </a:t>
            </a:r>
            <a:r>
              <a:rPr sz="3000" spc="-114" dirty="0">
                <a:solidFill>
                  <a:srgbClr val="122E5A"/>
                </a:solidFill>
                <a:latin typeface="Geneva"/>
                <a:cs typeface="Geneva"/>
              </a:rPr>
              <a:t>be </a:t>
            </a:r>
            <a:r>
              <a:rPr sz="3000" spc="-100" dirty="0">
                <a:solidFill>
                  <a:srgbClr val="122E5A"/>
                </a:solidFill>
                <a:latin typeface="Geneva"/>
                <a:cs typeface="Geneva"/>
              </a:rPr>
              <a:t>carried </a:t>
            </a:r>
            <a:r>
              <a:rPr sz="3000" spc="-210" dirty="0">
                <a:solidFill>
                  <a:srgbClr val="122E5A"/>
                </a:solidFill>
                <a:latin typeface="Geneva"/>
                <a:cs typeface="Geneva"/>
              </a:rPr>
              <a:t>from</a:t>
            </a:r>
            <a:r>
              <a:rPr sz="3000" spc="-56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00" dirty="0">
                <a:solidFill>
                  <a:srgbClr val="122E5A"/>
                </a:solidFill>
                <a:latin typeface="Geneva"/>
                <a:cs typeface="Geneva"/>
              </a:rPr>
              <a:t>one  </a:t>
            </a:r>
            <a:r>
              <a:rPr sz="3000" spc="-130" dirty="0">
                <a:solidFill>
                  <a:srgbClr val="122E5A"/>
                </a:solidFill>
                <a:latin typeface="Geneva"/>
                <a:cs typeface="Geneva"/>
              </a:rPr>
              <a:t>employer </a:t>
            </a:r>
            <a:r>
              <a:rPr sz="3000" spc="-325" dirty="0">
                <a:solidFill>
                  <a:srgbClr val="122E5A"/>
                </a:solidFill>
                <a:latin typeface="Geneva"/>
                <a:cs typeface="Geneva"/>
              </a:rPr>
              <a:t>to</a:t>
            </a:r>
            <a:r>
              <a:rPr sz="3000" spc="-229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another</a:t>
            </a:r>
            <a:endParaRPr sz="3000">
              <a:latin typeface="Geneva"/>
              <a:cs typeface="Geneva"/>
            </a:endParaRPr>
          </a:p>
          <a:p>
            <a:pPr marL="355600" marR="27305" indent="-342900">
              <a:lnSpc>
                <a:spcPct val="10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70" dirty="0">
                <a:solidFill>
                  <a:srgbClr val="122E5A"/>
                </a:solidFill>
                <a:latin typeface="Geneva"/>
                <a:cs typeface="Geneva"/>
              </a:rPr>
              <a:t>Opportunity </a:t>
            </a:r>
            <a:r>
              <a:rPr sz="3000" spc="-325" dirty="0">
                <a:solidFill>
                  <a:srgbClr val="122E5A"/>
                </a:solidFill>
                <a:latin typeface="Geneva"/>
                <a:cs typeface="Geneva"/>
              </a:rPr>
              <a:t>to </a:t>
            </a:r>
            <a:r>
              <a:rPr sz="3000" spc="-135" dirty="0">
                <a:solidFill>
                  <a:srgbClr val="122E5A"/>
                </a:solidFill>
                <a:latin typeface="Geneva"/>
                <a:cs typeface="Geneva"/>
              </a:rPr>
              <a:t>improve </a:t>
            </a:r>
            <a:r>
              <a:rPr sz="3000" spc="-90" dirty="0">
                <a:solidFill>
                  <a:srgbClr val="122E5A"/>
                </a:solidFill>
                <a:latin typeface="Geneva"/>
                <a:cs typeface="Geneva"/>
              </a:rPr>
              <a:t>financial </a:t>
            </a:r>
            <a:r>
              <a:rPr sz="3000" spc="-155" dirty="0">
                <a:solidFill>
                  <a:srgbClr val="122E5A"/>
                </a:solidFill>
                <a:latin typeface="Geneva"/>
                <a:cs typeface="Geneva"/>
              </a:rPr>
              <a:t>security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in  </a:t>
            </a:r>
            <a:r>
              <a:rPr sz="3000" spc="-180" dirty="0">
                <a:solidFill>
                  <a:srgbClr val="122E5A"/>
                </a:solidFill>
                <a:latin typeface="Geneva"/>
                <a:cs typeface="Geneva"/>
              </a:rPr>
              <a:t>retirement</a:t>
            </a:r>
            <a:endParaRPr sz="30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334000" y="1143000"/>
            <a:ext cx="3543300" cy="30769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4500" y="355346"/>
            <a:ext cx="35312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55" dirty="0"/>
              <a:t>Retirement</a:t>
            </a:r>
            <a:r>
              <a:rPr spc="-290" dirty="0"/>
              <a:t> </a:t>
            </a:r>
            <a:r>
              <a:rPr spc="25" dirty="0"/>
              <a:t>Plans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661670" marR="5080" indent="-649605">
              <a:lnSpc>
                <a:spcPct val="100000"/>
              </a:lnSpc>
              <a:spcBef>
                <a:spcPts val="5"/>
              </a:spcBef>
            </a:pPr>
            <a:r>
              <a:rPr spc="35" dirty="0">
                <a:solidFill>
                  <a:srgbClr val="FFFFFF"/>
                </a:solidFill>
              </a:rPr>
              <a:t>SELLING </a:t>
            </a:r>
            <a:r>
              <a:rPr spc="-60" dirty="0">
                <a:solidFill>
                  <a:srgbClr val="FFFFFF"/>
                </a:solidFill>
              </a:rPr>
              <a:t>A </a:t>
            </a:r>
            <a:r>
              <a:rPr spc="-5" dirty="0">
                <a:solidFill>
                  <a:srgbClr val="FFFFFF"/>
                </a:solidFill>
              </a:rPr>
              <a:t>SMALL </a:t>
            </a:r>
            <a:r>
              <a:rPr spc="50" dirty="0">
                <a:solidFill>
                  <a:srgbClr val="FFFFFF"/>
                </a:solidFill>
              </a:rPr>
              <a:t>BUSINESS </a:t>
            </a:r>
            <a:r>
              <a:rPr spc="-10" dirty="0"/>
              <a:t>AND</a:t>
            </a:r>
            <a:r>
              <a:rPr spc="-145" dirty="0"/>
              <a:t> </a:t>
            </a:r>
            <a:r>
              <a:rPr spc="-30" dirty="0"/>
              <a:t>‹#›  </a:t>
            </a:r>
            <a:r>
              <a:rPr spc="50" dirty="0"/>
              <a:t>SUCESSION</a:t>
            </a:r>
            <a:r>
              <a:rPr spc="-80" dirty="0"/>
              <a:t> </a:t>
            </a:r>
            <a:r>
              <a:rPr spc="20" dirty="0"/>
              <a:t>PLANNING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4500" y="885085"/>
            <a:ext cx="4937760" cy="3166745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4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90" dirty="0">
                <a:solidFill>
                  <a:srgbClr val="122E5A"/>
                </a:solidFill>
                <a:latin typeface="Geneva"/>
                <a:cs typeface="Geneva"/>
              </a:rPr>
              <a:t>Common </a:t>
            </a:r>
            <a:r>
              <a:rPr sz="3000" spc="-130" dirty="0">
                <a:solidFill>
                  <a:srgbClr val="122E5A"/>
                </a:solidFill>
                <a:latin typeface="Geneva"/>
                <a:cs typeface="Geneva"/>
              </a:rPr>
              <a:t>Retirement</a:t>
            </a:r>
            <a:r>
              <a:rPr sz="3000" spc="-35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20" dirty="0">
                <a:solidFill>
                  <a:srgbClr val="122E5A"/>
                </a:solidFill>
                <a:latin typeface="Geneva"/>
                <a:cs typeface="Geneva"/>
              </a:rPr>
              <a:t>Plans</a:t>
            </a:r>
            <a:endParaRPr sz="3000">
              <a:latin typeface="Geneva"/>
              <a:cs typeface="Geneva"/>
            </a:endParaRPr>
          </a:p>
          <a:p>
            <a:pPr marL="755650" lvl="1" indent="-285750">
              <a:lnSpc>
                <a:spcPct val="100000"/>
              </a:lnSpc>
              <a:spcBef>
                <a:spcPts val="610"/>
              </a:spcBef>
              <a:buChar char="•"/>
              <a:tabLst>
                <a:tab pos="755650" algn="l"/>
              </a:tabLst>
            </a:pPr>
            <a:r>
              <a:rPr sz="2800" spc="215" dirty="0">
                <a:solidFill>
                  <a:srgbClr val="001F5F"/>
                </a:solidFill>
                <a:latin typeface="Geneva"/>
                <a:cs typeface="Geneva"/>
              </a:rPr>
              <a:t>SEP</a:t>
            </a:r>
            <a:endParaRPr sz="2800">
              <a:latin typeface="Geneva"/>
              <a:cs typeface="Geneva"/>
            </a:endParaRPr>
          </a:p>
          <a:p>
            <a:pPr marL="755650" lvl="1" indent="-285750">
              <a:lnSpc>
                <a:spcPct val="100000"/>
              </a:lnSpc>
              <a:spcBef>
                <a:spcPts val="600"/>
              </a:spcBef>
              <a:buChar char="•"/>
              <a:tabLst>
                <a:tab pos="755650" algn="l"/>
              </a:tabLst>
            </a:pPr>
            <a:r>
              <a:rPr sz="2800" spc="135" dirty="0">
                <a:solidFill>
                  <a:srgbClr val="001F5F"/>
                </a:solidFill>
                <a:latin typeface="Geneva"/>
                <a:cs typeface="Geneva"/>
              </a:rPr>
              <a:t>SIMPLE</a:t>
            </a:r>
            <a:endParaRPr sz="2800">
              <a:latin typeface="Geneva"/>
              <a:cs typeface="Geneva"/>
            </a:endParaRPr>
          </a:p>
          <a:p>
            <a:pPr marL="755650" lvl="1" indent="-285750">
              <a:lnSpc>
                <a:spcPct val="100000"/>
              </a:lnSpc>
              <a:spcBef>
                <a:spcPts val="600"/>
              </a:spcBef>
              <a:buChar char="•"/>
              <a:tabLst>
                <a:tab pos="755650" algn="l"/>
              </a:tabLst>
            </a:pPr>
            <a:r>
              <a:rPr sz="2800" spc="-229" dirty="0">
                <a:solidFill>
                  <a:srgbClr val="001F5F"/>
                </a:solidFill>
                <a:latin typeface="Geneva"/>
                <a:cs typeface="Geneva"/>
              </a:rPr>
              <a:t>401K</a:t>
            </a:r>
            <a:endParaRPr sz="28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0" dirty="0">
                <a:solidFill>
                  <a:srgbClr val="122E5A"/>
                </a:solidFill>
                <a:latin typeface="Geneva"/>
                <a:cs typeface="Geneva"/>
              </a:rPr>
              <a:t>Make </a:t>
            </a:r>
            <a:r>
              <a:rPr sz="3000" spc="-95" dirty="0">
                <a:solidFill>
                  <a:srgbClr val="122E5A"/>
                </a:solidFill>
                <a:latin typeface="Geneva"/>
                <a:cs typeface="Geneva"/>
              </a:rPr>
              <a:t>regular</a:t>
            </a:r>
            <a:r>
              <a:rPr sz="3000" spc="-39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65" dirty="0">
                <a:solidFill>
                  <a:srgbClr val="122E5A"/>
                </a:solidFill>
                <a:latin typeface="Geneva"/>
                <a:cs typeface="Geneva"/>
              </a:rPr>
              <a:t>contributions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85" dirty="0">
                <a:solidFill>
                  <a:srgbClr val="122E5A"/>
                </a:solidFill>
                <a:latin typeface="Geneva"/>
                <a:cs typeface="Geneva"/>
              </a:rPr>
              <a:t>Get </a:t>
            </a: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professional</a:t>
            </a:r>
            <a:r>
              <a:rPr sz="3000" spc="-27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80" dirty="0">
                <a:solidFill>
                  <a:srgbClr val="122E5A"/>
                </a:solidFill>
                <a:latin typeface="Geneva"/>
                <a:cs typeface="Geneva"/>
              </a:rPr>
              <a:t>advise</a:t>
            </a:r>
            <a:endParaRPr sz="30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107"/>
            <a:ext cx="7273925" cy="5689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550" spc="-145" dirty="0"/>
              <a:t>Top </a:t>
            </a:r>
            <a:r>
              <a:rPr sz="3550" spc="-100" dirty="0"/>
              <a:t>Three Key </a:t>
            </a:r>
            <a:r>
              <a:rPr sz="3550" spc="-105" dirty="0"/>
              <a:t>Points </a:t>
            </a:r>
            <a:r>
              <a:rPr sz="3550" spc="-380" dirty="0"/>
              <a:t>to</a:t>
            </a:r>
            <a:r>
              <a:rPr sz="3550" spc="-515" dirty="0"/>
              <a:t> </a:t>
            </a:r>
            <a:r>
              <a:rPr sz="3550" spc="-70" dirty="0"/>
              <a:t>Remember</a:t>
            </a:r>
            <a:endParaRPr sz="3550"/>
          </a:p>
        </p:txBody>
      </p:sp>
      <p:sp>
        <p:nvSpPr>
          <p:cNvPr id="3" name="object 3"/>
          <p:cNvSpPr/>
          <p:nvPr/>
        </p:nvSpPr>
        <p:spPr>
          <a:xfrm>
            <a:off x="1036319" y="3600450"/>
            <a:ext cx="7071359" cy="24955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44500" y="967485"/>
            <a:ext cx="8025130" cy="2489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30" dirty="0">
                <a:solidFill>
                  <a:srgbClr val="122E5A"/>
                </a:solidFill>
                <a:latin typeface="Geneva"/>
                <a:cs typeface="Geneva"/>
              </a:rPr>
              <a:t>Plan </a:t>
            </a:r>
            <a:r>
              <a:rPr sz="3000" spc="-220" dirty="0">
                <a:solidFill>
                  <a:srgbClr val="122E5A"/>
                </a:solidFill>
                <a:latin typeface="Geneva"/>
                <a:cs typeface="Geneva"/>
              </a:rPr>
              <a:t>for </a:t>
            </a:r>
            <a:r>
              <a:rPr sz="3000" spc="-215" dirty="0">
                <a:solidFill>
                  <a:srgbClr val="122E5A"/>
                </a:solidFill>
                <a:latin typeface="Geneva"/>
                <a:cs typeface="Geneva"/>
              </a:rPr>
              <a:t>the </a:t>
            </a:r>
            <a:r>
              <a:rPr sz="3000" spc="-130" dirty="0">
                <a:solidFill>
                  <a:srgbClr val="122E5A"/>
                </a:solidFill>
                <a:latin typeface="Geneva"/>
                <a:cs typeface="Geneva"/>
              </a:rPr>
              <a:t>possibility </a:t>
            </a:r>
            <a:r>
              <a:rPr sz="3000" spc="-245" dirty="0">
                <a:solidFill>
                  <a:srgbClr val="122E5A"/>
                </a:solidFill>
                <a:latin typeface="Geneva"/>
                <a:cs typeface="Geneva"/>
              </a:rPr>
              <a:t>of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selling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and </a:t>
            </a:r>
            <a:r>
              <a:rPr sz="3000" spc="-95" dirty="0">
                <a:solidFill>
                  <a:srgbClr val="122E5A"/>
                </a:solidFill>
                <a:latin typeface="Geneva"/>
                <a:cs typeface="Geneva"/>
              </a:rPr>
              <a:t>closing</a:t>
            </a:r>
            <a:r>
              <a:rPr sz="3000" spc="-45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5" dirty="0">
                <a:solidFill>
                  <a:srgbClr val="122E5A"/>
                </a:solidFill>
                <a:latin typeface="Geneva"/>
                <a:cs typeface="Geneva"/>
              </a:rPr>
              <a:t>a 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business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95" dirty="0">
                <a:solidFill>
                  <a:srgbClr val="122E5A"/>
                </a:solidFill>
                <a:latin typeface="Geneva"/>
                <a:cs typeface="Geneva"/>
              </a:rPr>
              <a:t>Start </a:t>
            </a:r>
            <a:r>
              <a:rPr sz="3000" spc="-95" dirty="0">
                <a:solidFill>
                  <a:srgbClr val="122E5A"/>
                </a:solidFill>
                <a:latin typeface="Geneva"/>
                <a:cs typeface="Geneva"/>
              </a:rPr>
              <a:t>making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plans </a:t>
            </a:r>
            <a:r>
              <a:rPr sz="3000" spc="-10" dirty="0">
                <a:solidFill>
                  <a:srgbClr val="122E5A"/>
                </a:solidFill>
                <a:latin typeface="Geneva"/>
                <a:cs typeface="Geneva"/>
              </a:rPr>
              <a:t>as </a:t>
            </a: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soon </a:t>
            </a:r>
            <a:r>
              <a:rPr sz="3000" spc="-10" dirty="0">
                <a:solidFill>
                  <a:srgbClr val="122E5A"/>
                </a:solidFill>
                <a:latin typeface="Geneva"/>
                <a:cs typeface="Geneva"/>
              </a:rPr>
              <a:t>as</a:t>
            </a:r>
            <a:r>
              <a:rPr sz="3000" spc="-58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85" dirty="0">
                <a:solidFill>
                  <a:srgbClr val="122E5A"/>
                </a:solidFill>
                <a:latin typeface="Geneva"/>
                <a:cs typeface="Geneva"/>
              </a:rPr>
              <a:t>possible.</a:t>
            </a:r>
            <a:endParaRPr sz="3000">
              <a:latin typeface="Geneva"/>
              <a:cs typeface="Geneva"/>
            </a:endParaRPr>
          </a:p>
          <a:p>
            <a:pPr marL="355600" marR="1250950" indent="-342900">
              <a:lnSpc>
                <a:spcPct val="100000"/>
              </a:lnSpc>
              <a:spcBef>
                <a:spcPts val="70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95" dirty="0">
                <a:solidFill>
                  <a:srgbClr val="122E5A"/>
                </a:solidFill>
                <a:latin typeface="Geneva"/>
                <a:cs typeface="Geneva"/>
              </a:rPr>
              <a:t>Create </a:t>
            </a:r>
            <a:r>
              <a:rPr sz="3000" spc="5" dirty="0">
                <a:solidFill>
                  <a:srgbClr val="122E5A"/>
                </a:solidFill>
                <a:latin typeface="Geneva"/>
                <a:cs typeface="Geneva"/>
              </a:rPr>
              <a:t>a </a:t>
            </a:r>
            <a:r>
              <a:rPr sz="3000" spc="-180" dirty="0">
                <a:solidFill>
                  <a:srgbClr val="122E5A"/>
                </a:solidFill>
                <a:latin typeface="Geneva"/>
                <a:cs typeface="Geneva"/>
              </a:rPr>
              <a:t>retirement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plan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you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and</a:t>
            </a:r>
            <a:r>
              <a:rPr sz="3000" spc="-62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55" dirty="0">
                <a:solidFill>
                  <a:srgbClr val="122E5A"/>
                </a:solidFill>
                <a:latin typeface="Geneva"/>
                <a:cs typeface="Geneva"/>
              </a:rPr>
              <a:t>your  </a:t>
            </a: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employees</a:t>
            </a:r>
            <a:endParaRPr sz="3000">
              <a:latin typeface="Geneva"/>
              <a:cs typeface="Genev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661670" marR="5080" indent="-649605">
              <a:lnSpc>
                <a:spcPct val="100000"/>
              </a:lnSpc>
              <a:spcBef>
                <a:spcPts val="5"/>
              </a:spcBef>
            </a:pPr>
            <a:r>
              <a:rPr spc="35" dirty="0">
                <a:solidFill>
                  <a:srgbClr val="FFFFFF"/>
                </a:solidFill>
              </a:rPr>
              <a:t>SELLING </a:t>
            </a:r>
            <a:r>
              <a:rPr spc="-60" dirty="0">
                <a:solidFill>
                  <a:srgbClr val="FFFFFF"/>
                </a:solidFill>
              </a:rPr>
              <a:t>A </a:t>
            </a:r>
            <a:r>
              <a:rPr spc="-5" dirty="0">
                <a:solidFill>
                  <a:srgbClr val="FFFFFF"/>
                </a:solidFill>
              </a:rPr>
              <a:t>SMALL </a:t>
            </a:r>
            <a:r>
              <a:rPr spc="50" dirty="0">
                <a:solidFill>
                  <a:srgbClr val="FFFFFF"/>
                </a:solidFill>
              </a:rPr>
              <a:t>BUSINESS </a:t>
            </a:r>
            <a:r>
              <a:rPr spc="-10" dirty="0"/>
              <a:t>AND</a:t>
            </a:r>
            <a:r>
              <a:rPr spc="-145" dirty="0"/>
              <a:t> </a:t>
            </a:r>
            <a:r>
              <a:rPr spc="-30" dirty="0"/>
              <a:t>‹#›  </a:t>
            </a:r>
            <a:r>
              <a:rPr spc="50" dirty="0"/>
              <a:t>SUCESSION</a:t>
            </a:r>
            <a:r>
              <a:rPr spc="-80" dirty="0"/>
              <a:t> </a:t>
            </a:r>
            <a:r>
              <a:rPr spc="20" dirty="0"/>
              <a:t>PLANNING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5346"/>
            <a:ext cx="22872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0" dirty="0"/>
              <a:t>Conclusion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661670" marR="5080" indent="-649605">
              <a:lnSpc>
                <a:spcPct val="100000"/>
              </a:lnSpc>
              <a:spcBef>
                <a:spcPts val="5"/>
              </a:spcBef>
            </a:pPr>
            <a:r>
              <a:rPr spc="35" dirty="0">
                <a:solidFill>
                  <a:srgbClr val="FFFFFF"/>
                </a:solidFill>
              </a:rPr>
              <a:t>SELLING </a:t>
            </a:r>
            <a:r>
              <a:rPr spc="-60" dirty="0">
                <a:solidFill>
                  <a:srgbClr val="FFFFFF"/>
                </a:solidFill>
              </a:rPr>
              <a:t>A </a:t>
            </a:r>
            <a:r>
              <a:rPr spc="-5" dirty="0">
                <a:solidFill>
                  <a:srgbClr val="FFFFFF"/>
                </a:solidFill>
              </a:rPr>
              <a:t>SMALL </a:t>
            </a:r>
            <a:r>
              <a:rPr spc="50" dirty="0">
                <a:solidFill>
                  <a:srgbClr val="FFFFFF"/>
                </a:solidFill>
              </a:rPr>
              <a:t>BUSINESS </a:t>
            </a:r>
            <a:r>
              <a:rPr spc="-10" dirty="0"/>
              <a:t>AND</a:t>
            </a:r>
            <a:r>
              <a:rPr spc="-145" dirty="0"/>
              <a:t> </a:t>
            </a:r>
            <a:r>
              <a:rPr spc="-30" dirty="0"/>
              <a:t>‹#›  </a:t>
            </a:r>
            <a:r>
              <a:rPr spc="50" dirty="0"/>
              <a:t>SUCESSION</a:t>
            </a:r>
            <a:r>
              <a:rPr spc="-80" dirty="0"/>
              <a:t> </a:t>
            </a:r>
            <a:r>
              <a:rPr spc="20" dirty="0"/>
              <a:t>PLANNING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808104"/>
            <a:ext cx="7599045" cy="3005455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5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20" dirty="0">
                <a:solidFill>
                  <a:srgbClr val="122E5A"/>
                </a:solidFill>
                <a:latin typeface="Geneva"/>
                <a:cs typeface="Geneva"/>
              </a:rPr>
              <a:t>You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learned</a:t>
            </a:r>
            <a:r>
              <a:rPr sz="3000" spc="-36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60" dirty="0">
                <a:solidFill>
                  <a:srgbClr val="122E5A"/>
                </a:solidFill>
                <a:latin typeface="Geneva"/>
                <a:cs typeface="Geneva"/>
              </a:rPr>
              <a:t>about:</a:t>
            </a:r>
            <a:endParaRPr sz="3000">
              <a:latin typeface="Geneva"/>
              <a:cs typeface="Geneva"/>
            </a:endParaRPr>
          </a:p>
          <a:p>
            <a:pPr marL="755650" lvl="1" indent="-285750">
              <a:lnSpc>
                <a:spcPct val="100000"/>
              </a:lnSpc>
              <a:spcBef>
                <a:spcPts val="610"/>
              </a:spcBef>
              <a:buChar char="•"/>
              <a:tabLst>
                <a:tab pos="755650" algn="l"/>
              </a:tabLst>
            </a:pPr>
            <a:r>
              <a:rPr sz="2800" dirty="0">
                <a:solidFill>
                  <a:srgbClr val="001F5F"/>
                </a:solidFill>
                <a:latin typeface="Geneva"/>
                <a:cs typeface="Geneva"/>
              </a:rPr>
              <a:t>Reasons </a:t>
            </a:r>
            <a:r>
              <a:rPr sz="2800" spc="-204" dirty="0">
                <a:solidFill>
                  <a:srgbClr val="001F5F"/>
                </a:solidFill>
                <a:latin typeface="Geneva"/>
                <a:cs typeface="Geneva"/>
              </a:rPr>
              <a:t>for </a:t>
            </a:r>
            <a:r>
              <a:rPr sz="2800" spc="-60" dirty="0">
                <a:solidFill>
                  <a:srgbClr val="001F5F"/>
                </a:solidFill>
                <a:latin typeface="Geneva"/>
                <a:cs typeface="Geneva"/>
              </a:rPr>
              <a:t>selling </a:t>
            </a:r>
            <a:r>
              <a:rPr sz="2800" spc="-65" dirty="0">
                <a:solidFill>
                  <a:srgbClr val="001F5F"/>
                </a:solidFill>
                <a:latin typeface="Geneva"/>
                <a:cs typeface="Geneva"/>
              </a:rPr>
              <a:t>and </a:t>
            </a:r>
            <a:r>
              <a:rPr sz="2800" spc="-85" dirty="0">
                <a:solidFill>
                  <a:srgbClr val="001F5F"/>
                </a:solidFill>
                <a:latin typeface="Geneva"/>
                <a:cs typeface="Geneva"/>
              </a:rPr>
              <a:t>closing </a:t>
            </a:r>
            <a:r>
              <a:rPr sz="2800" spc="5" dirty="0">
                <a:solidFill>
                  <a:srgbClr val="001F5F"/>
                </a:solidFill>
                <a:latin typeface="Geneva"/>
                <a:cs typeface="Geneva"/>
              </a:rPr>
              <a:t>a</a:t>
            </a:r>
            <a:r>
              <a:rPr sz="2800" spc="-52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60" dirty="0">
                <a:solidFill>
                  <a:srgbClr val="001F5F"/>
                </a:solidFill>
                <a:latin typeface="Geneva"/>
                <a:cs typeface="Geneva"/>
              </a:rPr>
              <a:t>business.</a:t>
            </a:r>
            <a:endParaRPr sz="2800">
              <a:latin typeface="Geneva"/>
              <a:cs typeface="Geneva"/>
            </a:endParaRPr>
          </a:p>
          <a:p>
            <a:pPr marL="755650" lvl="1" indent="-285750">
              <a:lnSpc>
                <a:spcPct val="100000"/>
              </a:lnSpc>
              <a:spcBef>
                <a:spcPts val="600"/>
              </a:spcBef>
              <a:buChar char="•"/>
              <a:tabLst>
                <a:tab pos="755650" algn="l"/>
              </a:tabLst>
            </a:pPr>
            <a:r>
              <a:rPr sz="2800" spc="-100" dirty="0">
                <a:solidFill>
                  <a:srgbClr val="001F5F"/>
                </a:solidFill>
                <a:latin typeface="Geneva"/>
                <a:cs typeface="Geneva"/>
              </a:rPr>
              <a:t>Steps </a:t>
            </a:r>
            <a:r>
              <a:rPr sz="2800" spc="-204" dirty="0">
                <a:solidFill>
                  <a:srgbClr val="001F5F"/>
                </a:solidFill>
                <a:latin typeface="Geneva"/>
                <a:cs typeface="Geneva"/>
              </a:rPr>
              <a:t>for </a:t>
            </a:r>
            <a:r>
              <a:rPr sz="2800" spc="-60" dirty="0">
                <a:solidFill>
                  <a:srgbClr val="001F5F"/>
                </a:solidFill>
                <a:latin typeface="Geneva"/>
                <a:cs typeface="Geneva"/>
              </a:rPr>
              <a:t>selling </a:t>
            </a:r>
            <a:r>
              <a:rPr sz="2800" spc="-145" dirty="0">
                <a:solidFill>
                  <a:srgbClr val="001F5F"/>
                </a:solidFill>
                <a:latin typeface="Geneva"/>
                <a:cs typeface="Geneva"/>
              </a:rPr>
              <a:t>or </a:t>
            </a:r>
            <a:r>
              <a:rPr sz="2800" spc="-85" dirty="0">
                <a:solidFill>
                  <a:srgbClr val="001F5F"/>
                </a:solidFill>
                <a:latin typeface="Geneva"/>
                <a:cs typeface="Geneva"/>
              </a:rPr>
              <a:t>closing </a:t>
            </a:r>
            <a:r>
              <a:rPr sz="2800" spc="5" dirty="0">
                <a:solidFill>
                  <a:srgbClr val="001F5F"/>
                </a:solidFill>
                <a:latin typeface="Geneva"/>
                <a:cs typeface="Geneva"/>
              </a:rPr>
              <a:t>a</a:t>
            </a:r>
            <a:r>
              <a:rPr sz="2800" spc="-34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60" dirty="0">
                <a:solidFill>
                  <a:srgbClr val="001F5F"/>
                </a:solidFill>
                <a:latin typeface="Geneva"/>
                <a:cs typeface="Geneva"/>
              </a:rPr>
              <a:t>business</a:t>
            </a:r>
            <a:endParaRPr sz="2800">
              <a:latin typeface="Geneva"/>
              <a:cs typeface="Geneva"/>
            </a:endParaRPr>
          </a:p>
          <a:p>
            <a:pPr marL="755650" lvl="1" indent="-285750">
              <a:lnSpc>
                <a:spcPct val="100000"/>
              </a:lnSpc>
              <a:spcBef>
                <a:spcPts val="600"/>
              </a:spcBef>
              <a:buChar char="•"/>
              <a:tabLst>
                <a:tab pos="755650" algn="l"/>
              </a:tabLst>
            </a:pPr>
            <a:r>
              <a:rPr sz="2800" spc="-100" dirty="0">
                <a:solidFill>
                  <a:srgbClr val="001F5F"/>
                </a:solidFill>
                <a:latin typeface="Geneva"/>
                <a:cs typeface="Geneva"/>
              </a:rPr>
              <a:t>Steps </a:t>
            </a:r>
            <a:r>
              <a:rPr sz="2800" spc="-204" dirty="0">
                <a:solidFill>
                  <a:srgbClr val="001F5F"/>
                </a:solidFill>
                <a:latin typeface="Geneva"/>
                <a:cs typeface="Geneva"/>
              </a:rPr>
              <a:t>for </a:t>
            </a: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succession</a:t>
            </a:r>
            <a:r>
              <a:rPr sz="2800" spc="-18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75" dirty="0">
                <a:solidFill>
                  <a:srgbClr val="001F5F"/>
                </a:solidFill>
                <a:latin typeface="Geneva"/>
                <a:cs typeface="Geneva"/>
              </a:rPr>
              <a:t>planning</a:t>
            </a:r>
            <a:endParaRPr sz="2800">
              <a:latin typeface="Geneva"/>
              <a:cs typeface="Geneva"/>
            </a:endParaRPr>
          </a:p>
          <a:p>
            <a:pPr marL="755650" marR="27940" lvl="1" indent="-285750">
              <a:lnSpc>
                <a:spcPct val="100000"/>
              </a:lnSpc>
              <a:spcBef>
                <a:spcPts val="600"/>
              </a:spcBef>
              <a:buChar char="•"/>
              <a:tabLst>
                <a:tab pos="755650" algn="l"/>
              </a:tabLst>
            </a:pPr>
            <a:r>
              <a:rPr sz="2800" spc="-120" dirty="0">
                <a:solidFill>
                  <a:srgbClr val="001F5F"/>
                </a:solidFill>
                <a:latin typeface="Geneva"/>
                <a:cs typeface="Geneva"/>
              </a:rPr>
              <a:t>Benefits </a:t>
            </a:r>
            <a:r>
              <a:rPr sz="2800" spc="-65" dirty="0">
                <a:solidFill>
                  <a:srgbClr val="001F5F"/>
                </a:solidFill>
                <a:latin typeface="Geneva"/>
                <a:cs typeface="Geneva"/>
              </a:rPr>
              <a:t>and </a:t>
            </a: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steps </a:t>
            </a:r>
            <a:r>
              <a:rPr sz="2800" spc="-204" dirty="0">
                <a:solidFill>
                  <a:srgbClr val="001F5F"/>
                </a:solidFill>
                <a:latin typeface="Geneva"/>
                <a:cs typeface="Geneva"/>
              </a:rPr>
              <a:t>for </a:t>
            </a:r>
            <a:r>
              <a:rPr sz="2800" spc="-130" dirty="0">
                <a:solidFill>
                  <a:srgbClr val="001F5F"/>
                </a:solidFill>
                <a:latin typeface="Geneva"/>
                <a:cs typeface="Geneva"/>
              </a:rPr>
              <a:t>creating </a:t>
            </a:r>
            <a:r>
              <a:rPr sz="2800" spc="5" dirty="0">
                <a:solidFill>
                  <a:srgbClr val="001F5F"/>
                </a:solidFill>
                <a:latin typeface="Geneva"/>
                <a:cs typeface="Geneva"/>
              </a:rPr>
              <a:t>a</a:t>
            </a:r>
            <a:r>
              <a:rPr sz="2800" spc="-27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70" dirty="0">
                <a:solidFill>
                  <a:srgbClr val="001F5F"/>
                </a:solidFill>
                <a:latin typeface="Geneva"/>
                <a:cs typeface="Geneva"/>
              </a:rPr>
              <a:t>retirement  </a:t>
            </a:r>
            <a:r>
              <a:rPr sz="2800" spc="-65" dirty="0">
                <a:solidFill>
                  <a:srgbClr val="001F5F"/>
                </a:solidFill>
                <a:latin typeface="Geneva"/>
                <a:cs typeface="Geneva"/>
              </a:rPr>
              <a:t>plan.</a:t>
            </a:r>
            <a:endParaRPr sz="28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5346"/>
            <a:ext cx="19818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10" dirty="0"/>
              <a:t>Summary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9072" y="1043685"/>
            <a:ext cx="6687184" cy="266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0520" indent="-337820">
              <a:lnSpc>
                <a:spcPct val="100000"/>
              </a:lnSpc>
              <a:spcBef>
                <a:spcPts val="100"/>
              </a:spcBef>
              <a:buChar char="•"/>
              <a:tabLst>
                <a:tab pos="350520" algn="l"/>
                <a:tab pos="351155" algn="l"/>
              </a:tabLst>
            </a:pP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What </a:t>
            </a:r>
            <a:r>
              <a:rPr sz="3000" spc="-100" dirty="0">
                <a:solidFill>
                  <a:srgbClr val="122E5A"/>
                </a:solidFill>
                <a:latin typeface="Geneva"/>
                <a:cs typeface="Geneva"/>
              </a:rPr>
              <a:t>final </a:t>
            </a:r>
            <a:r>
              <a:rPr sz="3000" spc="-125" dirty="0">
                <a:solidFill>
                  <a:srgbClr val="122E5A"/>
                </a:solidFill>
                <a:latin typeface="Geneva"/>
                <a:cs typeface="Geneva"/>
              </a:rPr>
              <a:t>questions </a:t>
            </a: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do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you</a:t>
            </a:r>
            <a:r>
              <a:rPr sz="3000" spc="-40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have?</a:t>
            </a:r>
            <a:endParaRPr sz="3000">
              <a:latin typeface="Geneva"/>
              <a:cs typeface="Geneva"/>
            </a:endParaRPr>
          </a:p>
          <a:p>
            <a:pPr>
              <a:lnSpc>
                <a:spcPct val="100000"/>
              </a:lnSpc>
              <a:spcBef>
                <a:spcPts val="70"/>
              </a:spcBef>
              <a:buClr>
                <a:srgbClr val="122E5A"/>
              </a:buClr>
              <a:buFont typeface="Geneva"/>
              <a:buChar char="•"/>
            </a:pPr>
            <a:endParaRPr sz="2900">
              <a:latin typeface="Times"/>
              <a:cs typeface="Times"/>
            </a:endParaRPr>
          </a:p>
          <a:p>
            <a:pPr marL="350520" indent="-337820">
              <a:lnSpc>
                <a:spcPct val="100000"/>
              </a:lnSpc>
              <a:spcBef>
                <a:spcPts val="5"/>
              </a:spcBef>
              <a:buChar char="•"/>
              <a:tabLst>
                <a:tab pos="350520" algn="l"/>
                <a:tab pos="351155" algn="l"/>
              </a:tabLst>
            </a:pP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What </a:t>
            </a:r>
            <a:r>
              <a:rPr sz="3000" spc="-85" dirty="0">
                <a:solidFill>
                  <a:srgbClr val="122E5A"/>
                </a:solidFill>
                <a:latin typeface="Geneva"/>
                <a:cs typeface="Geneva"/>
              </a:rPr>
              <a:t>have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you</a:t>
            </a:r>
            <a:r>
              <a:rPr sz="3000" spc="-30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learned?</a:t>
            </a:r>
            <a:endParaRPr sz="3000">
              <a:latin typeface="Geneva"/>
              <a:cs typeface="Geneva"/>
            </a:endParaRPr>
          </a:p>
          <a:p>
            <a:pPr>
              <a:lnSpc>
                <a:spcPct val="100000"/>
              </a:lnSpc>
              <a:spcBef>
                <a:spcPts val="65"/>
              </a:spcBef>
              <a:buClr>
                <a:srgbClr val="122E5A"/>
              </a:buClr>
              <a:buFont typeface="Geneva"/>
              <a:buChar char="•"/>
            </a:pPr>
            <a:endParaRPr sz="2900">
              <a:latin typeface="Times"/>
              <a:cs typeface="Times"/>
            </a:endParaRPr>
          </a:p>
          <a:p>
            <a:pPr marL="350520" indent="-337820">
              <a:lnSpc>
                <a:spcPct val="100000"/>
              </a:lnSpc>
              <a:buChar char="•"/>
              <a:tabLst>
                <a:tab pos="350520" algn="l"/>
                <a:tab pos="351155" algn="l"/>
              </a:tabLst>
            </a:pPr>
            <a:r>
              <a:rPr sz="3000" spc="-80" dirty="0">
                <a:solidFill>
                  <a:srgbClr val="122E5A"/>
                </a:solidFill>
                <a:latin typeface="Geneva"/>
                <a:cs typeface="Geneva"/>
              </a:rPr>
              <a:t>How </a:t>
            </a:r>
            <a:r>
              <a:rPr sz="3000" spc="-120" dirty="0">
                <a:solidFill>
                  <a:srgbClr val="122E5A"/>
                </a:solidFill>
                <a:latin typeface="Geneva"/>
                <a:cs typeface="Geneva"/>
              </a:rPr>
              <a:t>would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you </a:t>
            </a:r>
            <a:r>
              <a:rPr sz="3000" spc="-120" dirty="0">
                <a:solidFill>
                  <a:srgbClr val="122E5A"/>
                </a:solidFill>
                <a:latin typeface="Geneva"/>
                <a:cs typeface="Geneva"/>
              </a:rPr>
              <a:t>evaluate </a:t>
            </a:r>
            <a:r>
              <a:rPr sz="3000" spc="-215" dirty="0">
                <a:solidFill>
                  <a:srgbClr val="122E5A"/>
                </a:solidFill>
                <a:latin typeface="Geneva"/>
                <a:cs typeface="Geneva"/>
              </a:rPr>
              <a:t>the</a:t>
            </a:r>
            <a:r>
              <a:rPr sz="3000" spc="-43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25" dirty="0">
                <a:solidFill>
                  <a:srgbClr val="122E5A"/>
                </a:solidFill>
                <a:latin typeface="Geneva"/>
                <a:cs typeface="Geneva"/>
              </a:rPr>
              <a:t>training?</a:t>
            </a:r>
            <a:endParaRPr sz="3000">
              <a:latin typeface="Geneva"/>
              <a:cs typeface="Genev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705600" y="4038600"/>
            <a:ext cx="2063496" cy="16101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661670" marR="5080" indent="-649605">
              <a:lnSpc>
                <a:spcPct val="100000"/>
              </a:lnSpc>
              <a:spcBef>
                <a:spcPts val="5"/>
              </a:spcBef>
            </a:pPr>
            <a:r>
              <a:rPr spc="35" dirty="0">
                <a:solidFill>
                  <a:srgbClr val="FFFFFF"/>
                </a:solidFill>
              </a:rPr>
              <a:t>SELLING </a:t>
            </a:r>
            <a:r>
              <a:rPr spc="-60" dirty="0">
                <a:solidFill>
                  <a:srgbClr val="FFFFFF"/>
                </a:solidFill>
              </a:rPr>
              <a:t>A </a:t>
            </a:r>
            <a:r>
              <a:rPr spc="-5" dirty="0">
                <a:solidFill>
                  <a:srgbClr val="FFFFFF"/>
                </a:solidFill>
              </a:rPr>
              <a:t>SMALL </a:t>
            </a:r>
            <a:r>
              <a:rPr spc="50" dirty="0">
                <a:solidFill>
                  <a:srgbClr val="FFFFFF"/>
                </a:solidFill>
              </a:rPr>
              <a:t>BUSINESS </a:t>
            </a:r>
            <a:r>
              <a:rPr spc="-10" dirty="0"/>
              <a:t>AND</a:t>
            </a:r>
            <a:r>
              <a:rPr spc="-145" dirty="0"/>
              <a:t> </a:t>
            </a:r>
            <a:r>
              <a:rPr spc="-30" dirty="0"/>
              <a:t>‹#›  </a:t>
            </a:r>
            <a:r>
              <a:rPr spc="50" dirty="0"/>
              <a:t>SUCESSION</a:t>
            </a:r>
            <a:r>
              <a:rPr spc="-80" dirty="0"/>
              <a:t> </a:t>
            </a:r>
            <a:r>
              <a:rPr spc="20" dirty="0"/>
              <a:t>PLANNING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5346"/>
            <a:ext cx="21596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45" dirty="0"/>
              <a:t>Objectives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661670" marR="5080" indent="-649605">
              <a:lnSpc>
                <a:spcPct val="100000"/>
              </a:lnSpc>
              <a:spcBef>
                <a:spcPts val="5"/>
              </a:spcBef>
            </a:pPr>
            <a:r>
              <a:rPr spc="35" dirty="0">
                <a:solidFill>
                  <a:srgbClr val="FFFFFF"/>
                </a:solidFill>
              </a:rPr>
              <a:t>SELLING </a:t>
            </a:r>
            <a:r>
              <a:rPr spc="-60" dirty="0">
                <a:solidFill>
                  <a:srgbClr val="FFFFFF"/>
                </a:solidFill>
              </a:rPr>
              <a:t>A </a:t>
            </a:r>
            <a:r>
              <a:rPr spc="-5" dirty="0">
                <a:solidFill>
                  <a:srgbClr val="FFFFFF"/>
                </a:solidFill>
              </a:rPr>
              <a:t>SMALL </a:t>
            </a:r>
            <a:r>
              <a:rPr spc="50" dirty="0">
                <a:solidFill>
                  <a:srgbClr val="FFFFFF"/>
                </a:solidFill>
              </a:rPr>
              <a:t>BUSINESS </a:t>
            </a:r>
            <a:r>
              <a:rPr spc="-10" dirty="0"/>
              <a:t>AND</a:t>
            </a:r>
            <a:r>
              <a:rPr spc="-145" dirty="0"/>
              <a:t> </a:t>
            </a:r>
            <a:r>
              <a:rPr spc="-30" dirty="0"/>
              <a:t>‹#›  </a:t>
            </a:r>
            <a:r>
              <a:rPr spc="50" dirty="0"/>
              <a:t>SUCESSION</a:t>
            </a:r>
            <a:r>
              <a:rPr spc="-80" dirty="0"/>
              <a:t> </a:t>
            </a:r>
            <a:r>
              <a:rPr spc="20" dirty="0"/>
              <a:t>PLANNING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1119885"/>
            <a:ext cx="7517130" cy="2400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30" dirty="0">
                <a:solidFill>
                  <a:srgbClr val="122E5A"/>
                </a:solidFill>
                <a:latin typeface="Geneva"/>
                <a:cs typeface="Geneva"/>
              </a:rPr>
              <a:t>Change </a:t>
            </a: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ownership </a:t>
            </a:r>
            <a:r>
              <a:rPr sz="3000" spc="-245" dirty="0">
                <a:solidFill>
                  <a:srgbClr val="122E5A"/>
                </a:solidFill>
                <a:latin typeface="Geneva"/>
                <a:cs typeface="Geneva"/>
              </a:rPr>
              <a:t>of </a:t>
            </a:r>
            <a:r>
              <a:rPr sz="3000" spc="5" dirty="0">
                <a:solidFill>
                  <a:srgbClr val="122E5A"/>
                </a:solidFill>
                <a:latin typeface="Geneva"/>
                <a:cs typeface="Geneva"/>
              </a:rPr>
              <a:t>a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business </a:t>
            </a:r>
            <a:r>
              <a:rPr sz="3000" spc="-175" dirty="0">
                <a:solidFill>
                  <a:srgbClr val="122E5A"/>
                </a:solidFill>
                <a:latin typeface="Geneva"/>
                <a:cs typeface="Geneva"/>
              </a:rPr>
              <a:t>through  </a:t>
            </a:r>
            <a:r>
              <a:rPr sz="3000" spc="-70" dirty="0">
                <a:solidFill>
                  <a:srgbClr val="122E5A"/>
                </a:solidFill>
                <a:latin typeface="Geneva"/>
                <a:cs typeface="Geneva"/>
              </a:rPr>
              <a:t>selling, </a:t>
            </a:r>
            <a:r>
              <a:rPr sz="3000" spc="-90" dirty="0">
                <a:solidFill>
                  <a:srgbClr val="122E5A"/>
                </a:solidFill>
                <a:latin typeface="Geneva"/>
                <a:cs typeface="Geneva"/>
              </a:rPr>
              <a:t>closing, </a:t>
            </a:r>
            <a:r>
              <a:rPr sz="3000" spc="-155" dirty="0">
                <a:solidFill>
                  <a:srgbClr val="122E5A"/>
                </a:solidFill>
                <a:latin typeface="Geneva"/>
                <a:cs typeface="Geneva"/>
              </a:rPr>
              <a:t>or </a:t>
            </a:r>
            <a:r>
              <a:rPr sz="3000" spc="-85" dirty="0">
                <a:solidFill>
                  <a:srgbClr val="122E5A"/>
                </a:solidFill>
                <a:latin typeface="Geneva"/>
                <a:cs typeface="Geneva"/>
              </a:rPr>
              <a:t>handing </a:t>
            </a:r>
            <a:r>
              <a:rPr sz="3000" spc="-325" dirty="0">
                <a:solidFill>
                  <a:srgbClr val="122E5A"/>
                </a:solidFill>
                <a:latin typeface="Geneva"/>
                <a:cs typeface="Geneva"/>
              </a:rPr>
              <a:t>to </a:t>
            </a:r>
            <a:r>
              <a:rPr sz="3000" spc="5" dirty="0">
                <a:solidFill>
                  <a:srgbClr val="122E5A"/>
                </a:solidFill>
                <a:latin typeface="Geneva"/>
                <a:cs typeface="Geneva"/>
              </a:rPr>
              <a:t>a</a:t>
            </a:r>
            <a:r>
              <a:rPr sz="3000" spc="-37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90" dirty="0">
                <a:solidFill>
                  <a:srgbClr val="122E5A"/>
                </a:solidFill>
                <a:latin typeface="Geneva"/>
                <a:cs typeface="Geneva"/>
              </a:rPr>
              <a:t>successor.</a:t>
            </a:r>
            <a:endParaRPr sz="3000">
              <a:latin typeface="Geneva"/>
              <a:cs typeface="Geneva"/>
            </a:endParaRPr>
          </a:p>
          <a:p>
            <a:pPr marL="355600" marR="550545" indent="-342900" algn="just">
              <a:lnSpc>
                <a:spcPct val="100000"/>
              </a:lnSpc>
              <a:spcBef>
                <a:spcPts val="700"/>
              </a:spcBef>
              <a:buChar char="•"/>
              <a:tabLst>
                <a:tab pos="355600" algn="l"/>
              </a:tabLst>
            </a:pPr>
            <a:r>
              <a:rPr sz="3000" spc="-70" dirty="0">
                <a:solidFill>
                  <a:srgbClr val="122E5A"/>
                </a:solidFill>
                <a:latin typeface="Geneva"/>
                <a:cs typeface="Geneva"/>
              </a:rPr>
              <a:t>Establish </a:t>
            </a:r>
            <a:r>
              <a:rPr sz="3000" spc="-40" dirty="0">
                <a:solidFill>
                  <a:srgbClr val="122E5A"/>
                </a:solidFill>
                <a:latin typeface="Geneva"/>
                <a:cs typeface="Geneva"/>
              </a:rPr>
              <a:t>an </a:t>
            </a:r>
            <a:r>
              <a:rPr sz="3000" spc="-175" dirty="0">
                <a:solidFill>
                  <a:srgbClr val="122E5A"/>
                </a:solidFill>
                <a:latin typeface="Geneva"/>
                <a:cs typeface="Geneva"/>
              </a:rPr>
              <a:t>exit </a:t>
            </a:r>
            <a:r>
              <a:rPr sz="3000" spc="-204" dirty="0">
                <a:solidFill>
                  <a:srgbClr val="122E5A"/>
                </a:solidFill>
                <a:latin typeface="Geneva"/>
                <a:cs typeface="Geneva"/>
              </a:rPr>
              <a:t>strategy </a:t>
            </a:r>
            <a:r>
              <a:rPr sz="3000" spc="-220" dirty="0">
                <a:solidFill>
                  <a:srgbClr val="122E5A"/>
                </a:solidFill>
                <a:latin typeface="Geneva"/>
                <a:cs typeface="Geneva"/>
              </a:rPr>
              <a:t>for</a:t>
            </a:r>
            <a:r>
              <a:rPr sz="3000" spc="-37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80" dirty="0">
                <a:solidFill>
                  <a:srgbClr val="122E5A"/>
                </a:solidFill>
                <a:latin typeface="Geneva"/>
                <a:cs typeface="Geneva"/>
              </a:rPr>
              <a:t>retirement  </a:t>
            </a:r>
            <a:r>
              <a:rPr sz="3000" spc="-95" dirty="0">
                <a:solidFill>
                  <a:srgbClr val="122E5A"/>
                </a:solidFill>
                <a:latin typeface="Geneva"/>
                <a:cs typeface="Geneva"/>
              </a:rPr>
              <a:t>including </a:t>
            </a:r>
            <a:r>
              <a:rPr sz="3000" spc="5" dirty="0">
                <a:solidFill>
                  <a:srgbClr val="122E5A"/>
                </a:solidFill>
                <a:latin typeface="Geneva"/>
                <a:cs typeface="Geneva"/>
              </a:rPr>
              <a:t>a </a:t>
            </a:r>
            <a:r>
              <a:rPr sz="3000" spc="-80" dirty="0">
                <a:solidFill>
                  <a:srgbClr val="122E5A"/>
                </a:solidFill>
                <a:latin typeface="Geneva"/>
                <a:cs typeface="Geneva"/>
              </a:rPr>
              <a:t>succession </a:t>
            </a:r>
            <a:r>
              <a:rPr sz="3000" spc="-70" dirty="0">
                <a:solidFill>
                  <a:srgbClr val="122E5A"/>
                </a:solidFill>
                <a:latin typeface="Geneva"/>
                <a:cs typeface="Geneva"/>
              </a:rPr>
              <a:t>plan, </a:t>
            </a:r>
            <a:r>
              <a:rPr sz="3000" spc="-165" dirty="0">
                <a:solidFill>
                  <a:srgbClr val="122E5A"/>
                </a:solidFill>
                <a:latin typeface="Geneva"/>
                <a:cs typeface="Geneva"/>
              </a:rPr>
              <a:t>transfer</a:t>
            </a:r>
            <a:r>
              <a:rPr sz="3000" spc="-66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245" dirty="0">
                <a:solidFill>
                  <a:srgbClr val="122E5A"/>
                </a:solidFill>
                <a:latin typeface="Geneva"/>
                <a:cs typeface="Geneva"/>
              </a:rPr>
              <a:t>of  </a:t>
            </a:r>
            <a:r>
              <a:rPr sz="3000" spc="-100" dirty="0">
                <a:solidFill>
                  <a:srgbClr val="122E5A"/>
                </a:solidFill>
                <a:latin typeface="Geneva"/>
                <a:cs typeface="Geneva"/>
              </a:rPr>
              <a:t>ownership,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and</a:t>
            </a:r>
            <a:r>
              <a:rPr sz="3000" spc="-27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25" dirty="0">
                <a:solidFill>
                  <a:srgbClr val="122E5A"/>
                </a:solidFill>
                <a:latin typeface="Geneva"/>
                <a:cs typeface="Geneva"/>
              </a:rPr>
              <a:t>taxes.</a:t>
            </a:r>
            <a:endParaRPr sz="30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114800" y="2286000"/>
            <a:ext cx="4953000" cy="3911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44500" y="355346"/>
            <a:ext cx="42678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75" dirty="0">
                <a:solidFill>
                  <a:srgbClr val="C1951C"/>
                </a:solidFill>
                <a:latin typeface="Geneva"/>
                <a:cs typeface="Geneva"/>
              </a:rPr>
              <a:t>What </a:t>
            </a:r>
            <a:r>
              <a:rPr sz="3600" spc="-55" dirty="0">
                <a:solidFill>
                  <a:srgbClr val="C1951C"/>
                </a:solidFill>
                <a:latin typeface="Geneva"/>
                <a:cs typeface="Geneva"/>
              </a:rPr>
              <a:t>Do </a:t>
            </a:r>
            <a:r>
              <a:rPr sz="3600" spc="-25" dirty="0">
                <a:solidFill>
                  <a:srgbClr val="C1951C"/>
                </a:solidFill>
                <a:latin typeface="Geneva"/>
                <a:cs typeface="Geneva"/>
              </a:rPr>
              <a:t>You</a:t>
            </a:r>
            <a:r>
              <a:rPr sz="3600" spc="-465" dirty="0">
                <a:solidFill>
                  <a:srgbClr val="C1951C"/>
                </a:solidFill>
                <a:latin typeface="Geneva"/>
                <a:cs typeface="Geneva"/>
              </a:rPr>
              <a:t> </a:t>
            </a:r>
            <a:r>
              <a:rPr sz="3600" spc="-105" dirty="0">
                <a:solidFill>
                  <a:srgbClr val="C1951C"/>
                </a:solidFill>
                <a:latin typeface="Geneva"/>
                <a:cs typeface="Geneva"/>
              </a:rPr>
              <a:t>Know?</a:t>
            </a:r>
            <a:endParaRPr sz="3600">
              <a:latin typeface="Geneva"/>
              <a:cs typeface="Geneva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661670" marR="5080" indent="-649605">
              <a:lnSpc>
                <a:spcPct val="100000"/>
              </a:lnSpc>
              <a:spcBef>
                <a:spcPts val="5"/>
              </a:spcBef>
            </a:pPr>
            <a:r>
              <a:rPr spc="35" dirty="0">
                <a:solidFill>
                  <a:srgbClr val="FFFFFF"/>
                </a:solidFill>
              </a:rPr>
              <a:t>SELLING </a:t>
            </a:r>
            <a:r>
              <a:rPr spc="-60" dirty="0">
                <a:solidFill>
                  <a:srgbClr val="FFFFFF"/>
                </a:solidFill>
              </a:rPr>
              <a:t>A </a:t>
            </a:r>
            <a:r>
              <a:rPr spc="-5" dirty="0">
                <a:solidFill>
                  <a:srgbClr val="FFFFFF"/>
                </a:solidFill>
              </a:rPr>
              <a:t>SMALL </a:t>
            </a:r>
            <a:r>
              <a:rPr spc="50" dirty="0">
                <a:solidFill>
                  <a:srgbClr val="FFFFFF"/>
                </a:solidFill>
              </a:rPr>
              <a:t>BUSINESS </a:t>
            </a:r>
            <a:r>
              <a:rPr spc="-10" dirty="0"/>
              <a:t>AND</a:t>
            </a:r>
            <a:r>
              <a:rPr spc="-145" dirty="0"/>
              <a:t> </a:t>
            </a:r>
            <a:r>
              <a:rPr spc="-30" dirty="0"/>
              <a:t>‹#›  </a:t>
            </a:r>
            <a:r>
              <a:rPr spc="50" dirty="0"/>
              <a:t>SUCESSION</a:t>
            </a:r>
            <a:r>
              <a:rPr spc="-80" dirty="0"/>
              <a:t> </a:t>
            </a:r>
            <a:r>
              <a:rPr spc="20" dirty="0"/>
              <a:t>PLANNING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20700" y="2110485"/>
            <a:ext cx="5887085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What do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you </a:t>
            </a:r>
            <a:r>
              <a:rPr sz="3000" spc="-135" dirty="0">
                <a:solidFill>
                  <a:srgbClr val="122E5A"/>
                </a:solidFill>
                <a:latin typeface="Geneva"/>
                <a:cs typeface="Geneva"/>
              </a:rPr>
              <a:t>know </a:t>
            </a:r>
            <a:r>
              <a:rPr sz="3000" spc="-155" dirty="0">
                <a:solidFill>
                  <a:srgbClr val="122E5A"/>
                </a:solidFill>
                <a:latin typeface="Geneva"/>
                <a:cs typeface="Geneva"/>
              </a:rPr>
              <a:t>or </a:t>
            </a:r>
            <a:r>
              <a:rPr sz="3000" spc="-190" dirty="0">
                <a:solidFill>
                  <a:srgbClr val="122E5A"/>
                </a:solidFill>
                <a:latin typeface="Geneva"/>
                <a:cs typeface="Geneva"/>
              </a:rPr>
              <a:t>want </a:t>
            </a:r>
            <a:r>
              <a:rPr sz="3000" spc="-325" dirty="0">
                <a:solidFill>
                  <a:srgbClr val="122E5A"/>
                </a:solidFill>
                <a:latin typeface="Geneva"/>
                <a:cs typeface="Geneva"/>
              </a:rPr>
              <a:t>to </a:t>
            </a:r>
            <a:r>
              <a:rPr sz="3000" spc="-70" dirty="0">
                <a:solidFill>
                  <a:srgbClr val="122E5A"/>
                </a:solidFill>
                <a:latin typeface="Geneva"/>
                <a:cs typeface="Geneva"/>
              </a:rPr>
              <a:t>learn  </a:t>
            </a:r>
            <a:r>
              <a:rPr sz="3000" spc="-180" dirty="0">
                <a:solidFill>
                  <a:srgbClr val="122E5A"/>
                </a:solidFill>
                <a:latin typeface="Geneva"/>
                <a:cs typeface="Geneva"/>
              </a:rPr>
              <a:t>about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selling </a:t>
            </a:r>
            <a:r>
              <a:rPr sz="3000" spc="5" dirty="0">
                <a:solidFill>
                  <a:srgbClr val="122E5A"/>
                </a:solidFill>
                <a:latin typeface="Geneva"/>
                <a:cs typeface="Geneva"/>
              </a:rPr>
              <a:t>a </a:t>
            </a:r>
            <a:r>
              <a:rPr sz="3000" spc="-60" dirty="0">
                <a:solidFill>
                  <a:srgbClr val="122E5A"/>
                </a:solidFill>
                <a:latin typeface="Geneva"/>
                <a:cs typeface="Geneva"/>
              </a:rPr>
              <a:t>small </a:t>
            </a:r>
            <a:r>
              <a:rPr sz="3000" spc="-65" dirty="0">
                <a:solidFill>
                  <a:srgbClr val="122E5A"/>
                </a:solidFill>
                <a:latin typeface="Geneva"/>
                <a:cs typeface="Geneva"/>
              </a:rPr>
              <a:t>business</a:t>
            </a:r>
            <a:r>
              <a:rPr sz="3000" spc="-63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and  </a:t>
            </a:r>
            <a:r>
              <a:rPr sz="3000" spc="-80" dirty="0">
                <a:solidFill>
                  <a:srgbClr val="122E5A"/>
                </a:solidFill>
                <a:latin typeface="Geneva"/>
                <a:cs typeface="Geneva"/>
              </a:rPr>
              <a:t>succession</a:t>
            </a:r>
            <a:r>
              <a:rPr sz="3000" spc="-20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planning?</a:t>
            </a:r>
            <a:endParaRPr sz="30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25" dirty="0"/>
              <a:t>Why</a:t>
            </a:r>
            <a:r>
              <a:rPr spc="-275" dirty="0"/>
              <a:t> </a:t>
            </a:r>
            <a:r>
              <a:rPr dirty="0"/>
              <a:t>Sell?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661670" marR="5080" indent="-649605">
              <a:lnSpc>
                <a:spcPct val="100000"/>
              </a:lnSpc>
              <a:spcBef>
                <a:spcPts val="5"/>
              </a:spcBef>
            </a:pPr>
            <a:r>
              <a:rPr spc="35" dirty="0">
                <a:solidFill>
                  <a:srgbClr val="FFFFFF"/>
                </a:solidFill>
              </a:rPr>
              <a:t>SELLING </a:t>
            </a:r>
            <a:r>
              <a:rPr spc="-60" dirty="0">
                <a:solidFill>
                  <a:srgbClr val="FFFFFF"/>
                </a:solidFill>
              </a:rPr>
              <a:t>A </a:t>
            </a:r>
            <a:r>
              <a:rPr spc="-5" dirty="0">
                <a:solidFill>
                  <a:srgbClr val="FFFFFF"/>
                </a:solidFill>
              </a:rPr>
              <a:t>SMALL </a:t>
            </a:r>
            <a:r>
              <a:rPr spc="50" dirty="0">
                <a:solidFill>
                  <a:srgbClr val="FFFFFF"/>
                </a:solidFill>
              </a:rPr>
              <a:t>BUSINESS </a:t>
            </a:r>
            <a:r>
              <a:rPr spc="-10" dirty="0"/>
              <a:t>AND</a:t>
            </a:r>
            <a:r>
              <a:rPr spc="-145" dirty="0"/>
              <a:t> </a:t>
            </a:r>
            <a:r>
              <a:rPr spc="-30" dirty="0"/>
              <a:t>‹#›  </a:t>
            </a:r>
            <a:r>
              <a:rPr spc="50" dirty="0"/>
              <a:t>SUCESSION</a:t>
            </a:r>
            <a:r>
              <a:rPr spc="-80" dirty="0"/>
              <a:t> </a:t>
            </a:r>
            <a:r>
              <a:rPr spc="20" dirty="0"/>
              <a:t>PLANNING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885085"/>
            <a:ext cx="7993380" cy="385826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4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35" dirty="0">
                <a:solidFill>
                  <a:srgbClr val="122E5A"/>
                </a:solidFill>
                <a:latin typeface="Geneva"/>
                <a:cs typeface="Geneva"/>
              </a:rPr>
              <a:t>Business </a:t>
            </a:r>
            <a:r>
              <a:rPr sz="3000" spc="-155" dirty="0">
                <a:solidFill>
                  <a:srgbClr val="122E5A"/>
                </a:solidFill>
                <a:latin typeface="Geneva"/>
                <a:cs typeface="Geneva"/>
              </a:rPr>
              <a:t>or </a:t>
            </a:r>
            <a:r>
              <a:rPr sz="3000" spc="-70" dirty="0">
                <a:solidFill>
                  <a:srgbClr val="122E5A"/>
                </a:solidFill>
                <a:latin typeface="Geneva"/>
                <a:cs typeface="Geneva"/>
              </a:rPr>
              <a:t>Professional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reasons</a:t>
            </a:r>
            <a:r>
              <a:rPr sz="3000" spc="-48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85" dirty="0">
                <a:solidFill>
                  <a:srgbClr val="122E5A"/>
                </a:solidFill>
                <a:latin typeface="Geneva"/>
                <a:cs typeface="Geneva"/>
              </a:rPr>
              <a:t>include</a:t>
            </a:r>
            <a:endParaRPr sz="3000">
              <a:latin typeface="Geneva"/>
              <a:cs typeface="Geneva"/>
            </a:endParaRPr>
          </a:p>
          <a:p>
            <a:pPr marL="755650" marR="955040" lvl="1" indent="-285750">
              <a:lnSpc>
                <a:spcPct val="100000"/>
              </a:lnSpc>
              <a:spcBef>
                <a:spcPts val="610"/>
              </a:spcBef>
              <a:buChar char="•"/>
              <a:tabLst>
                <a:tab pos="755650" algn="l"/>
              </a:tabLst>
            </a:pPr>
            <a:r>
              <a:rPr sz="2800" spc="-125" dirty="0">
                <a:solidFill>
                  <a:srgbClr val="001F5F"/>
                </a:solidFill>
                <a:latin typeface="Geneva"/>
                <a:cs typeface="Geneva"/>
              </a:rPr>
              <a:t>An </a:t>
            </a:r>
            <a:r>
              <a:rPr sz="2800" spc="-105" dirty="0">
                <a:solidFill>
                  <a:srgbClr val="001F5F"/>
                </a:solidFill>
                <a:latin typeface="Geneva"/>
                <a:cs typeface="Geneva"/>
              </a:rPr>
              <a:t>advantageous </a:t>
            </a:r>
            <a:r>
              <a:rPr sz="2800" spc="-150" dirty="0">
                <a:solidFill>
                  <a:srgbClr val="001F5F"/>
                </a:solidFill>
                <a:latin typeface="Geneva"/>
                <a:cs typeface="Geneva"/>
              </a:rPr>
              <a:t>job </a:t>
            </a:r>
            <a:r>
              <a:rPr sz="2800" spc="-195" dirty="0">
                <a:solidFill>
                  <a:srgbClr val="001F5F"/>
                </a:solidFill>
                <a:latin typeface="Geneva"/>
                <a:cs typeface="Geneva"/>
              </a:rPr>
              <a:t>offer from</a:t>
            </a:r>
            <a:r>
              <a:rPr sz="2800" spc="-24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35" dirty="0">
                <a:solidFill>
                  <a:srgbClr val="001F5F"/>
                </a:solidFill>
                <a:latin typeface="Geneva"/>
                <a:cs typeface="Geneva"/>
              </a:rPr>
              <a:t>another  </a:t>
            </a:r>
            <a:r>
              <a:rPr sz="2800" spc="-120" dirty="0">
                <a:solidFill>
                  <a:srgbClr val="001F5F"/>
                </a:solidFill>
                <a:latin typeface="Geneva"/>
                <a:cs typeface="Geneva"/>
              </a:rPr>
              <a:t>company</a:t>
            </a:r>
            <a:endParaRPr sz="2800">
              <a:latin typeface="Geneva"/>
              <a:cs typeface="Geneva"/>
            </a:endParaRPr>
          </a:p>
          <a:p>
            <a:pPr marL="755650" marR="758825" lvl="1" indent="-285750">
              <a:lnSpc>
                <a:spcPct val="100000"/>
              </a:lnSpc>
              <a:spcBef>
                <a:spcPts val="600"/>
              </a:spcBef>
              <a:buChar char="•"/>
              <a:tabLst>
                <a:tab pos="755650" algn="l"/>
              </a:tabLst>
            </a:pPr>
            <a:r>
              <a:rPr sz="2800" spc="-170" dirty="0">
                <a:solidFill>
                  <a:srgbClr val="001F5F"/>
                </a:solidFill>
                <a:latin typeface="Geneva"/>
                <a:cs typeface="Geneva"/>
              </a:rPr>
              <a:t>A </a:t>
            </a:r>
            <a:r>
              <a:rPr sz="2800" spc="-105" dirty="0">
                <a:solidFill>
                  <a:srgbClr val="001F5F"/>
                </a:solidFill>
                <a:latin typeface="Geneva"/>
                <a:cs typeface="Geneva"/>
              </a:rPr>
              <a:t>promising </a:t>
            </a:r>
            <a:r>
              <a:rPr sz="2800" spc="-195" dirty="0">
                <a:solidFill>
                  <a:srgbClr val="001F5F"/>
                </a:solidFill>
                <a:latin typeface="Geneva"/>
                <a:cs typeface="Geneva"/>
              </a:rPr>
              <a:t>offer </a:t>
            </a:r>
            <a:r>
              <a:rPr sz="2800" spc="-305" dirty="0">
                <a:solidFill>
                  <a:srgbClr val="001F5F"/>
                </a:solidFill>
                <a:latin typeface="Geneva"/>
                <a:cs typeface="Geneva"/>
              </a:rPr>
              <a:t>to </a:t>
            </a:r>
            <a:r>
              <a:rPr sz="2800" spc="-145" dirty="0">
                <a:solidFill>
                  <a:srgbClr val="001F5F"/>
                </a:solidFill>
                <a:latin typeface="Geneva"/>
                <a:cs typeface="Geneva"/>
              </a:rPr>
              <a:t>buy </a:t>
            </a: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your </a:t>
            </a:r>
            <a:r>
              <a:rPr sz="2800" spc="-60" dirty="0">
                <a:solidFill>
                  <a:srgbClr val="001F5F"/>
                </a:solidFill>
                <a:latin typeface="Geneva"/>
                <a:cs typeface="Geneva"/>
              </a:rPr>
              <a:t>business </a:t>
            </a:r>
            <a:r>
              <a:rPr sz="2800" spc="-145" dirty="0">
                <a:solidFill>
                  <a:srgbClr val="001F5F"/>
                </a:solidFill>
                <a:latin typeface="Geneva"/>
                <a:cs typeface="Geneva"/>
              </a:rPr>
              <a:t>or  </a:t>
            </a:r>
            <a:r>
              <a:rPr sz="2800" spc="-60" dirty="0">
                <a:solidFill>
                  <a:srgbClr val="001F5F"/>
                </a:solidFill>
                <a:latin typeface="Geneva"/>
                <a:cs typeface="Geneva"/>
              </a:rPr>
              <a:t>business</a:t>
            </a:r>
            <a:r>
              <a:rPr sz="2800" spc="-16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00" dirty="0">
                <a:solidFill>
                  <a:srgbClr val="001F5F"/>
                </a:solidFill>
                <a:latin typeface="Geneva"/>
                <a:cs typeface="Geneva"/>
              </a:rPr>
              <a:t>assets</a:t>
            </a:r>
            <a:endParaRPr sz="2800">
              <a:latin typeface="Geneva"/>
              <a:cs typeface="Geneva"/>
            </a:endParaRPr>
          </a:p>
          <a:p>
            <a:pPr marL="755650" marR="5080" lvl="1" indent="-285750">
              <a:lnSpc>
                <a:spcPct val="100000"/>
              </a:lnSpc>
              <a:spcBef>
                <a:spcPts val="600"/>
              </a:spcBef>
              <a:buChar char="•"/>
              <a:tabLst>
                <a:tab pos="755650" algn="l"/>
              </a:tabLst>
            </a:pPr>
            <a:r>
              <a:rPr sz="2800" spc="10" dirty="0">
                <a:solidFill>
                  <a:srgbClr val="001F5F"/>
                </a:solidFill>
                <a:latin typeface="Geneva"/>
                <a:cs typeface="Geneva"/>
              </a:rPr>
              <a:t>Sales </a:t>
            </a:r>
            <a:r>
              <a:rPr sz="2800" spc="-65" dirty="0">
                <a:solidFill>
                  <a:srgbClr val="001F5F"/>
                </a:solidFill>
                <a:latin typeface="Geneva"/>
                <a:cs typeface="Geneva"/>
              </a:rPr>
              <a:t>and </a:t>
            </a:r>
            <a:r>
              <a:rPr sz="2800" spc="-180" dirty="0">
                <a:solidFill>
                  <a:srgbClr val="001F5F"/>
                </a:solidFill>
                <a:latin typeface="Geneva"/>
                <a:cs typeface="Geneva"/>
              </a:rPr>
              <a:t>profits </a:t>
            </a:r>
            <a:r>
              <a:rPr sz="2800" spc="-65" dirty="0">
                <a:solidFill>
                  <a:srgbClr val="001F5F"/>
                </a:solidFill>
                <a:latin typeface="Geneva"/>
                <a:cs typeface="Geneva"/>
              </a:rPr>
              <a:t>are </a:t>
            </a:r>
            <a:r>
              <a:rPr sz="2800" spc="-225" dirty="0">
                <a:solidFill>
                  <a:srgbClr val="001F5F"/>
                </a:solidFill>
                <a:latin typeface="Geneva"/>
                <a:cs typeface="Geneva"/>
              </a:rPr>
              <a:t>not </a:t>
            </a:r>
            <a:r>
              <a:rPr sz="2800" spc="-95" dirty="0">
                <a:solidFill>
                  <a:srgbClr val="001F5F"/>
                </a:solidFill>
                <a:latin typeface="Geneva"/>
                <a:cs typeface="Geneva"/>
              </a:rPr>
              <a:t>enough </a:t>
            </a:r>
            <a:r>
              <a:rPr sz="2800" spc="-305" dirty="0">
                <a:solidFill>
                  <a:srgbClr val="001F5F"/>
                </a:solidFill>
                <a:latin typeface="Geneva"/>
                <a:cs typeface="Geneva"/>
              </a:rPr>
              <a:t>to </a:t>
            </a:r>
            <a:r>
              <a:rPr sz="2800" spc="-185" dirty="0">
                <a:solidFill>
                  <a:srgbClr val="001F5F"/>
                </a:solidFill>
                <a:latin typeface="Geneva"/>
                <a:cs typeface="Geneva"/>
              </a:rPr>
              <a:t>meet</a:t>
            </a:r>
            <a:r>
              <a:rPr sz="2800" spc="-33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45" dirty="0">
                <a:solidFill>
                  <a:srgbClr val="001F5F"/>
                </a:solidFill>
                <a:latin typeface="Geneva"/>
                <a:cs typeface="Geneva"/>
              </a:rPr>
              <a:t>your  </a:t>
            </a: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needs</a:t>
            </a:r>
            <a:endParaRPr sz="2800">
              <a:latin typeface="Geneva"/>
              <a:cs typeface="Geneva"/>
            </a:endParaRPr>
          </a:p>
          <a:p>
            <a:pPr marL="755650" lvl="1" indent="-285750">
              <a:lnSpc>
                <a:spcPct val="100000"/>
              </a:lnSpc>
              <a:spcBef>
                <a:spcPts val="600"/>
              </a:spcBef>
              <a:buChar char="•"/>
              <a:tabLst>
                <a:tab pos="755650" algn="l"/>
              </a:tabLst>
            </a:pPr>
            <a:r>
              <a:rPr sz="2800" spc="-105" dirty="0">
                <a:solidFill>
                  <a:srgbClr val="001F5F"/>
                </a:solidFill>
                <a:latin typeface="Geneva"/>
                <a:cs typeface="Geneva"/>
              </a:rPr>
              <a:t>Market </a:t>
            </a:r>
            <a:r>
              <a:rPr sz="2800" spc="-145" dirty="0">
                <a:solidFill>
                  <a:srgbClr val="001F5F"/>
                </a:solidFill>
                <a:latin typeface="Geneva"/>
                <a:cs typeface="Geneva"/>
              </a:rPr>
              <a:t>or industry</a:t>
            </a:r>
            <a:r>
              <a:rPr sz="2800" spc="-21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75" dirty="0">
                <a:solidFill>
                  <a:srgbClr val="001F5F"/>
                </a:solidFill>
                <a:latin typeface="Geneva"/>
                <a:cs typeface="Geneva"/>
              </a:rPr>
              <a:t>changes</a:t>
            </a:r>
            <a:endParaRPr sz="28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25" dirty="0"/>
              <a:t>Why</a:t>
            </a:r>
            <a:r>
              <a:rPr spc="-275" dirty="0"/>
              <a:t> </a:t>
            </a:r>
            <a:r>
              <a:rPr dirty="0"/>
              <a:t>Sell?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661670" marR="5080" indent="-649605">
              <a:lnSpc>
                <a:spcPct val="100000"/>
              </a:lnSpc>
              <a:spcBef>
                <a:spcPts val="5"/>
              </a:spcBef>
            </a:pPr>
            <a:r>
              <a:rPr spc="35" dirty="0">
                <a:solidFill>
                  <a:srgbClr val="FFFFFF"/>
                </a:solidFill>
              </a:rPr>
              <a:t>SELLING </a:t>
            </a:r>
            <a:r>
              <a:rPr spc="-60" dirty="0">
                <a:solidFill>
                  <a:srgbClr val="FFFFFF"/>
                </a:solidFill>
              </a:rPr>
              <a:t>A </a:t>
            </a:r>
            <a:r>
              <a:rPr spc="-5" dirty="0">
                <a:solidFill>
                  <a:srgbClr val="FFFFFF"/>
                </a:solidFill>
              </a:rPr>
              <a:t>SMALL </a:t>
            </a:r>
            <a:r>
              <a:rPr spc="50" dirty="0">
                <a:solidFill>
                  <a:srgbClr val="FFFFFF"/>
                </a:solidFill>
              </a:rPr>
              <a:t>BUSINESS </a:t>
            </a:r>
            <a:r>
              <a:rPr spc="-10" dirty="0"/>
              <a:t>AND</a:t>
            </a:r>
            <a:r>
              <a:rPr spc="-145" dirty="0"/>
              <a:t> </a:t>
            </a:r>
            <a:r>
              <a:rPr spc="-30" dirty="0"/>
              <a:t>‹#›  </a:t>
            </a:r>
            <a:r>
              <a:rPr spc="50" dirty="0"/>
              <a:t>SUCESSION</a:t>
            </a:r>
            <a:r>
              <a:rPr spc="-80" dirty="0"/>
              <a:t> </a:t>
            </a:r>
            <a:r>
              <a:rPr spc="20" dirty="0"/>
              <a:t>PLANNING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885085"/>
            <a:ext cx="8189595" cy="257810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4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55" dirty="0">
                <a:solidFill>
                  <a:srgbClr val="122E5A"/>
                </a:solidFill>
                <a:latin typeface="Geneva"/>
                <a:cs typeface="Geneva"/>
              </a:rPr>
              <a:t>Some </a:t>
            </a:r>
            <a:r>
              <a:rPr sz="3000" spc="-85" dirty="0">
                <a:solidFill>
                  <a:srgbClr val="122E5A"/>
                </a:solidFill>
                <a:latin typeface="Geneva"/>
                <a:cs typeface="Geneva"/>
              </a:rPr>
              <a:t>personal </a:t>
            </a:r>
            <a:r>
              <a:rPr sz="3000" spc="-120" dirty="0">
                <a:solidFill>
                  <a:srgbClr val="122E5A"/>
                </a:solidFill>
                <a:latin typeface="Geneva"/>
                <a:cs typeface="Geneva"/>
              </a:rPr>
              <a:t>considerations</a:t>
            </a:r>
            <a:r>
              <a:rPr sz="3000" spc="-39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85" dirty="0">
                <a:solidFill>
                  <a:srgbClr val="122E5A"/>
                </a:solidFill>
                <a:latin typeface="Geneva"/>
                <a:cs typeface="Geneva"/>
              </a:rPr>
              <a:t>include</a:t>
            </a:r>
            <a:endParaRPr sz="3000">
              <a:latin typeface="Geneva"/>
              <a:cs typeface="Geneva"/>
            </a:endParaRPr>
          </a:p>
          <a:p>
            <a:pPr marL="755650" lvl="1" indent="-285750">
              <a:lnSpc>
                <a:spcPct val="100000"/>
              </a:lnSpc>
              <a:spcBef>
                <a:spcPts val="610"/>
              </a:spcBef>
              <a:buChar char="•"/>
              <a:tabLst>
                <a:tab pos="755650" algn="l"/>
              </a:tabLst>
            </a:pPr>
            <a:r>
              <a:rPr sz="2800" spc="-10" dirty="0">
                <a:solidFill>
                  <a:srgbClr val="001F5F"/>
                </a:solidFill>
                <a:latin typeface="Geneva"/>
                <a:cs typeface="Geneva"/>
              </a:rPr>
              <a:t>Ready </a:t>
            </a:r>
            <a:r>
              <a:rPr sz="2800" spc="-305" dirty="0">
                <a:solidFill>
                  <a:srgbClr val="001F5F"/>
                </a:solidFill>
                <a:latin typeface="Geneva"/>
                <a:cs typeface="Geneva"/>
              </a:rPr>
              <a:t>to</a:t>
            </a:r>
            <a:r>
              <a:rPr sz="2800" spc="-30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50" dirty="0">
                <a:solidFill>
                  <a:srgbClr val="001F5F"/>
                </a:solidFill>
                <a:latin typeface="Geneva"/>
                <a:cs typeface="Geneva"/>
              </a:rPr>
              <a:t>retire</a:t>
            </a:r>
            <a:endParaRPr sz="2800">
              <a:latin typeface="Geneva"/>
              <a:cs typeface="Geneva"/>
            </a:endParaRPr>
          </a:p>
          <a:p>
            <a:pPr marL="755650" lvl="1" indent="-285750">
              <a:lnSpc>
                <a:spcPct val="100000"/>
              </a:lnSpc>
              <a:spcBef>
                <a:spcPts val="600"/>
              </a:spcBef>
              <a:buChar char="•"/>
              <a:tabLst>
                <a:tab pos="755650" algn="l"/>
              </a:tabLst>
            </a:pP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Burned </a:t>
            </a:r>
            <a:r>
              <a:rPr sz="2800" spc="-229" dirty="0">
                <a:solidFill>
                  <a:srgbClr val="001F5F"/>
                </a:solidFill>
                <a:latin typeface="Geneva"/>
                <a:cs typeface="Geneva"/>
              </a:rPr>
              <a:t>out </a:t>
            </a:r>
            <a:r>
              <a:rPr sz="2800" spc="-120" dirty="0">
                <a:solidFill>
                  <a:srgbClr val="001F5F"/>
                </a:solidFill>
                <a:latin typeface="Geneva"/>
                <a:cs typeface="Geneva"/>
              </a:rPr>
              <a:t>working </a:t>
            </a:r>
            <a:r>
              <a:rPr sz="2800" spc="-204" dirty="0">
                <a:solidFill>
                  <a:srgbClr val="001F5F"/>
                </a:solidFill>
                <a:latin typeface="Geneva"/>
                <a:cs typeface="Geneva"/>
              </a:rPr>
              <a:t>for</a:t>
            </a:r>
            <a:r>
              <a:rPr sz="2800" spc="-19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25" dirty="0">
                <a:solidFill>
                  <a:srgbClr val="001F5F"/>
                </a:solidFill>
                <a:latin typeface="Geneva"/>
                <a:cs typeface="Geneva"/>
              </a:rPr>
              <a:t>yourself</a:t>
            </a:r>
            <a:endParaRPr sz="2800">
              <a:latin typeface="Geneva"/>
              <a:cs typeface="Geneva"/>
            </a:endParaRPr>
          </a:p>
          <a:p>
            <a:pPr marL="755650" lvl="1" indent="-285750">
              <a:lnSpc>
                <a:spcPct val="100000"/>
              </a:lnSpc>
              <a:spcBef>
                <a:spcPts val="600"/>
              </a:spcBef>
              <a:buChar char="•"/>
              <a:tabLst>
                <a:tab pos="755650" algn="l"/>
              </a:tabLst>
            </a:pPr>
            <a:r>
              <a:rPr sz="2800" spc="-30" dirty="0">
                <a:solidFill>
                  <a:srgbClr val="001F5F"/>
                </a:solidFill>
                <a:latin typeface="Geneva"/>
                <a:cs typeface="Geneva"/>
              </a:rPr>
              <a:t>Personal </a:t>
            </a:r>
            <a:r>
              <a:rPr sz="2800" spc="-40" dirty="0">
                <a:solidFill>
                  <a:srgbClr val="001F5F"/>
                </a:solidFill>
                <a:latin typeface="Geneva"/>
                <a:cs typeface="Geneva"/>
              </a:rPr>
              <a:t>issues </a:t>
            </a:r>
            <a:r>
              <a:rPr sz="2800" spc="-80" dirty="0">
                <a:solidFill>
                  <a:srgbClr val="001F5F"/>
                </a:solidFill>
                <a:latin typeface="Geneva"/>
                <a:cs typeface="Geneva"/>
              </a:rPr>
              <a:t>such </a:t>
            </a:r>
            <a:r>
              <a:rPr sz="2800" spc="-10" dirty="0">
                <a:solidFill>
                  <a:srgbClr val="001F5F"/>
                </a:solidFill>
                <a:latin typeface="Geneva"/>
                <a:cs typeface="Geneva"/>
              </a:rPr>
              <a:t>as </a:t>
            </a:r>
            <a:r>
              <a:rPr sz="2800" spc="-120" dirty="0">
                <a:solidFill>
                  <a:srgbClr val="001F5F"/>
                </a:solidFill>
                <a:latin typeface="Geneva"/>
                <a:cs typeface="Geneva"/>
              </a:rPr>
              <a:t>health </a:t>
            </a:r>
            <a:r>
              <a:rPr sz="2800" spc="-145" dirty="0">
                <a:solidFill>
                  <a:srgbClr val="001F5F"/>
                </a:solidFill>
                <a:latin typeface="Geneva"/>
                <a:cs typeface="Geneva"/>
              </a:rPr>
              <a:t>or </a:t>
            </a:r>
            <a:r>
              <a:rPr sz="2800" spc="-125" dirty="0">
                <a:solidFill>
                  <a:srgbClr val="001F5F"/>
                </a:solidFill>
                <a:latin typeface="Geneva"/>
                <a:cs typeface="Geneva"/>
              </a:rPr>
              <a:t>family</a:t>
            </a:r>
            <a:r>
              <a:rPr sz="2800" spc="-67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needs</a:t>
            </a:r>
            <a:endParaRPr sz="2800">
              <a:latin typeface="Geneva"/>
              <a:cs typeface="Geneva"/>
            </a:endParaRPr>
          </a:p>
          <a:p>
            <a:pPr marL="755650" lvl="1" indent="-285750">
              <a:lnSpc>
                <a:spcPct val="100000"/>
              </a:lnSpc>
              <a:spcBef>
                <a:spcPts val="600"/>
              </a:spcBef>
              <a:buChar char="•"/>
              <a:tabLst>
                <a:tab pos="755650" algn="l"/>
              </a:tabLst>
            </a:pPr>
            <a:r>
              <a:rPr sz="2800" spc="-45" dirty="0">
                <a:solidFill>
                  <a:srgbClr val="001F5F"/>
                </a:solidFill>
                <a:latin typeface="Geneva"/>
                <a:cs typeface="Geneva"/>
              </a:rPr>
              <a:t>Desire </a:t>
            </a:r>
            <a:r>
              <a:rPr sz="2800" spc="-305" dirty="0">
                <a:solidFill>
                  <a:srgbClr val="001F5F"/>
                </a:solidFill>
                <a:latin typeface="Geneva"/>
                <a:cs typeface="Geneva"/>
              </a:rPr>
              <a:t>to </a:t>
            </a:r>
            <a:r>
              <a:rPr sz="2800" spc="-145" dirty="0">
                <a:solidFill>
                  <a:srgbClr val="001F5F"/>
                </a:solidFill>
                <a:latin typeface="Geneva"/>
                <a:cs typeface="Geneva"/>
              </a:rPr>
              <a:t>go </a:t>
            </a:r>
            <a:r>
              <a:rPr sz="2800" spc="-55" dirty="0">
                <a:solidFill>
                  <a:srgbClr val="001F5F"/>
                </a:solidFill>
                <a:latin typeface="Geneva"/>
                <a:cs typeface="Geneva"/>
              </a:rPr>
              <a:t>in </a:t>
            </a:r>
            <a:r>
              <a:rPr sz="2800" spc="5" dirty="0">
                <a:solidFill>
                  <a:srgbClr val="001F5F"/>
                </a:solidFill>
                <a:latin typeface="Geneva"/>
                <a:cs typeface="Geneva"/>
              </a:rPr>
              <a:t>a </a:t>
            </a:r>
            <a:r>
              <a:rPr sz="2800" spc="-100" dirty="0">
                <a:solidFill>
                  <a:srgbClr val="001F5F"/>
                </a:solidFill>
                <a:latin typeface="Geneva"/>
                <a:cs typeface="Geneva"/>
              </a:rPr>
              <a:t>new</a:t>
            </a:r>
            <a:r>
              <a:rPr sz="2800" spc="-39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35" dirty="0">
                <a:solidFill>
                  <a:srgbClr val="001F5F"/>
                </a:solidFill>
                <a:latin typeface="Geneva"/>
                <a:cs typeface="Geneva"/>
              </a:rPr>
              <a:t>direction</a:t>
            </a:r>
            <a:endParaRPr sz="28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500" y="359917"/>
            <a:ext cx="7164705" cy="3822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350" spc="-50" dirty="0">
                <a:solidFill>
                  <a:srgbClr val="C1951C"/>
                </a:solidFill>
                <a:latin typeface="Geneva"/>
                <a:cs typeface="Geneva"/>
              </a:rPr>
              <a:t>Discussion </a:t>
            </a:r>
            <a:r>
              <a:rPr sz="2350" spc="-90" dirty="0">
                <a:solidFill>
                  <a:srgbClr val="C1951C"/>
                </a:solidFill>
                <a:latin typeface="Geneva"/>
                <a:cs typeface="Geneva"/>
              </a:rPr>
              <a:t>Point </a:t>
            </a:r>
            <a:r>
              <a:rPr sz="2350" spc="-200" dirty="0">
                <a:solidFill>
                  <a:srgbClr val="C1951C"/>
                </a:solidFill>
                <a:latin typeface="Geneva"/>
                <a:cs typeface="Geneva"/>
              </a:rPr>
              <a:t>#1: </a:t>
            </a:r>
            <a:r>
              <a:rPr sz="2350" spc="-5" dirty="0">
                <a:solidFill>
                  <a:srgbClr val="C1951C"/>
                </a:solidFill>
                <a:latin typeface="Geneva"/>
                <a:cs typeface="Geneva"/>
              </a:rPr>
              <a:t>Reasons </a:t>
            </a:r>
            <a:r>
              <a:rPr sz="2350" spc="-175" dirty="0">
                <a:solidFill>
                  <a:srgbClr val="C1951C"/>
                </a:solidFill>
                <a:latin typeface="Geneva"/>
                <a:cs typeface="Geneva"/>
              </a:rPr>
              <a:t>for </a:t>
            </a:r>
            <a:r>
              <a:rPr sz="2350" spc="-35" dirty="0">
                <a:solidFill>
                  <a:srgbClr val="C1951C"/>
                </a:solidFill>
                <a:latin typeface="Geneva"/>
                <a:cs typeface="Geneva"/>
              </a:rPr>
              <a:t>Selling </a:t>
            </a:r>
            <a:r>
              <a:rPr sz="2350" spc="-175" dirty="0">
                <a:solidFill>
                  <a:srgbClr val="C1951C"/>
                </a:solidFill>
                <a:latin typeface="Geneva"/>
                <a:cs typeface="Geneva"/>
              </a:rPr>
              <a:t>the</a:t>
            </a:r>
            <a:r>
              <a:rPr sz="2350" spc="-365" dirty="0">
                <a:solidFill>
                  <a:srgbClr val="C1951C"/>
                </a:solidFill>
                <a:latin typeface="Geneva"/>
                <a:cs typeface="Geneva"/>
              </a:rPr>
              <a:t> </a:t>
            </a:r>
            <a:r>
              <a:rPr sz="2350" spc="-30" dirty="0">
                <a:solidFill>
                  <a:srgbClr val="C1951C"/>
                </a:solidFill>
                <a:latin typeface="Geneva"/>
                <a:cs typeface="Geneva"/>
              </a:rPr>
              <a:t>Business</a:t>
            </a:r>
            <a:endParaRPr sz="2350">
              <a:latin typeface="Geneva"/>
              <a:cs typeface="Genev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500" y="2035048"/>
            <a:ext cx="7593965" cy="879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314450">
              <a:lnSpc>
                <a:spcPct val="100000"/>
              </a:lnSpc>
              <a:spcBef>
                <a:spcPts val="100"/>
              </a:spcBef>
            </a:pPr>
            <a:r>
              <a:rPr sz="2800" spc="-135" dirty="0">
                <a:solidFill>
                  <a:srgbClr val="001F5F"/>
                </a:solidFill>
                <a:latin typeface="Geneva"/>
                <a:cs typeface="Geneva"/>
              </a:rPr>
              <a:t>What </a:t>
            </a:r>
            <a:r>
              <a:rPr sz="2800" spc="-35" dirty="0">
                <a:solidFill>
                  <a:srgbClr val="001F5F"/>
                </a:solidFill>
                <a:latin typeface="Geneva"/>
                <a:cs typeface="Geneva"/>
              </a:rPr>
              <a:t>is </a:t>
            </a:r>
            <a:r>
              <a:rPr sz="2800" spc="-200" dirty="0">
                <a:solidFill>
                  <a:srgbClr val="001F5F"/>
                </a:solidFill>
                <a:latin typeface="Geneva"/>
                <a:cs typeface="Geneva"/>
              </a:rPr>
              <a:t>the </a:t>
            </a: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main </a:t>
            </a:r>
            <a:r>
              <a:rPr sz="2800" spc="-75" dirty="0">
                <a:solidFill>
                  <a:srgbClr val="001F5F"/>
                </a:solidFill>
                <a:latin typeface="Geneva"/>
                <a:cs typeface="Geneva"/>
              </a:rPr>
              <a:t>reason </a:t>
            </a:r>
            <a:r>
              <a:rPr sz="2800" spc="-204" dirty="0">
                <a:solidFill>
                  <a:srgbClr val="001F5F"/>
                </a:solidFill>
                <a:latin typeface="Geneva"/>
                <a:cs typeface="Geneva"/>
              </a:rPr>
              <a:t>for </a:t>
            </a:r>
            <a:r>
              <a:rPr sz="2800" spc="-60" dirty="0">
                <a:solidFill>
                  <a:srgbClr val="001F5F"/>
                </a:solidFill>
                <a:latin typeface="Geneva"/>
                <a:cs typeface="Geneva"/>
              </a:rPr>
              <a:t>selling</a:t>
            </a:r>
            <a:r>
              <a:rPr sz="2800" spc="-38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your  </a:t>
            </a:r>
            <a:r>
              <a:rPr sz="2800" spc="-60" dirty="0">
                <a:solidFill>
                  <a:srgbClr val="001F5F"/>
                </a:solidFill>
                <a:latin typeface="Geneva"/>
                <a:cs typeface="Geneva"/>
              </a:rPr>
              <a:t>business?</a:t>
            </a:r>
            <a:endParaRPr sz="2800">
              <a:latin typeface="Geneva"/>
              <a:cs typeface="Genev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2895600"/>
            <a:ext cx="1619250" cy="27150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661670" marR="5080" indent="-649605">
              <a:lnSpc>
                <a:spcPct val="100000"/>
              </a:lnSpc>
              <a:spcBef>
                <a:spcPts val="5"/>
              </a:spcBef>
            </a:pPr>
            <a:r>
              <a:rPr spc="35" dirty="0">
                <a:solidFill>
                  <a:srgbClr val="FFFFFF"/>
                </a:solidFill>
              </a:rPr>
              <a:t>SELLING </a:t>
            </a:r>
            <a:r>
              <a:rPr spc="-60" dirty="0">
                <a:solidFill>
                  <a:srgbClr val="FFFFFF"/>
                </a:solidFill>
              </a:rPr>
              <a:t>A </a:t>
            </a:r>
            <a:r>
              <a:rPr spc="-5" dirty="0">
                <a:solidFill>
                  <a:srgbClr val="FFFFFF"/>
                </a:solidFill>
              </a:rPr>
              <a:t>SMALL </a:t>
            </a:r>
            <a:r>
              <a:rPr spc="50" dirty="0">
                <a:solidFill>
                  <a:srgbClr val="FFFFFF"/>
                </a:solidFill>
              </a:rPr>
              <a:t>BUSINESS </a:t>
            </a:r>
            <a:r>
              <a:rPr spc="-10" dirty="0"/>
              <a:t>AND</a:t>
            </a:r>
            <a:r>
              <a:rPr spc="-145" dirty="0"/>
              <a:t> </a:t>
            </a:r>
            <a:r>
              <a:rPr spc="-30" dirty="0"/>
              <a:t>‹#›  </a:t>
            </a:r>
            <a:r>
              <a:rPr spc="50" dirty="0"/>
              <a:t>SUCESSION</a:t>
            </a:r>
            <a:r>
              <a:rPr spc="-80" dirty="0"/>
              <a:t> </a:t>
            </a:r>
            <a:r>
              <a:rPr spc="20" dirty="0"/>
              <a:t>PLANNING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90445" y="2946400"/>
            <a:ext cx="55638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30" dirty="0"/>
              <a:t>Steps </a:t>
            </a:r>
            <a:r>
              <a:rPr spc="-390" dirty="0"/>
              <a:t>to </a:t>
            </a:r>
            <a:r>
              <a:rPr spc="-45" dirty="0"/>
              <a:t>Selling </a:t>
            </a:r>
            <a:r>
              <a:rPr spc="10" dirty="0"/>
              <a:t>a</a:t>
            </a:r>
            <a:r>
              <a:rPr spc="-295" dirty="0"/>
              <a:t> </a:t>
            </a:r>
            <a:r>
              <a:rPr spc="-40" dirty="0"/>
              <a:t>Business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661670" marR="5080" indent="-649605">
              <a:lnSpc>
                <a:spcPct val="100000"/>
              </a:lnSpc>
              <a:spcBef>
                <a:spcPts val="5"/>
              </a:spcBef>
            </a:pPr>
            <a:r>
              <a:rPr spc="35" dirty="0">
                <a:solidFill>
                  <a:srgbClr val="FFFFFF"/>
                </a:solidFill>
              </a:rPr>
              <a:t>SELLING </a:t>
            </a:r>
            <a:r>
              <a:rPr spc="-60" dirty="0">
                <a:solidFill>
                  <a:srgbClr val="FFFFFF"/>
                </a:solidFill>
              </a:rPr>
              <a:t>A </a:t>
            </a:r>
            <a:r>
              <a:rPr spc="-5" dirty="0">
                <a:solidFill>
                  <a:srgbClr val="FFFFFF"/>
                </a:solidFill>
              </a:rPr>
              <a:t>SMALL </a:t>
            </a:r>
            <a:r>
              <a:rPr spc="50" dirty="0">
                <a:solidFill>
                  <a:srgbClr val="FFFFFF"/>
                </a:solidFill>
              </a:rPr>
              <a:t>BUSINESS </a:t>
            </a:r>
            <a:r>
              <a:rPr spc="-10" dirty="0"/>
              <a:t>AND</a:t>
            </a:r>
            <a:r>
              <a:rPr spc="-145" dirty="0"/>
              <a:t> </a:t>
            </a:r>
            <a:r>
              <a:rPr spc="-30" dirty="0"/>
              <a:t>‹#›  </a:t>
            </a:r>
            <a:r>
              <a:rPr spc="50" dirty="0"/>
              <a:t>SUCESSION</a:t>
            </a:r>
            <a:r>
              <a:rPr spc="-80" dirty="0"/>
              <a:t> </a:t>
            </a:r>
            <a:r>
              <a:rPr spc="20" dirty="0"/>
              <a:t>PLANNING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737353" y="1371600"/>
            <a:ext cx="4406646" cy="4394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4500" y="355346"/>
            <a:ext cx="68592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45" dirty="0"/>
              <a:t>Determine </a:t>
            </a:r>
            <a:r>
              <a:rPr spc="-140" dirty="0"/>
              <a:t>If </a:t>
            </a:r>
            <a:r>
              <a:rPr spc="-40" dirty="0"/>
              <a:t>Business is</a:t>
            </a:r>
            <a:r>
              <a:rPr spc="-540" dirty="0"/>
              <a:t> </a:t>
            </a:r>
            <a:r>
              <a:rPr spc="-25" dirty="0"/>
              <a:t>Saleable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661670" marR="5080" indent="-649605">
              <a:lnSpc>
                <a:spcPct val="100000"/>
              </a:lnSpc>
              <a:spcBef>
                <a:spcPts val="5"/>
              </a:spcBef>
            </a:pPr>
            <a:r>
              <a:rPr spc="35" dirty="0">
                <a:solidFill>
                  <a:srgbClr val="FFFFFF"/>
                </a:solidFill>
              </a:rPr>
              <a:t>SELLING </a:t>
            </a:r>
            <a:r>
              <a:rPr spc="-60" dirty="0">
                <a:solidFill>
                  <a:srgbClr val="FFFFFF"/>
                </a:solidFill>
              </a:rPr>
              <a:t>A </a:t>
            </a:r>
            <a:r>
              <a:rPr spc="-5" dirty="0">
                <a:solidFill>
                  <a:srgbClr val="FFFFFF"/>
                </a:solidFill>
              </a:rPr>
              <a:t>SMALL </a:t>
            </a:r>
            <a:r>
              <a:rPr spc="50" dirty="0">
                <a:solidFill>
                  <a:srgbClr val="FFFFFF"/>
                </a:solidFill>
              </a:rPr>
              <a:t>BUSINESS </a:t>
            </a:r>
            <a:r>
              <a:rPr spc="-10" dirty="0"/>
              <a:t>AND</a:t>
            </a:r>
            <a:r>
              <a:rPr spc="-145" dirty="0"/>
              <a:t> </a:t>
            </a:r>
            <a:r>
              <a:rPr spc="-30" dirty="0"/>
              <a:t>‹#›  </a:t>
            </a:r>
            <a:r>
              <a:rPr spc="50" dirty="0"/>
              <a:t>SUCESSION</a:t>
            </a:r>
            <a:r>
              <a:rPr spc="-80" dirty="0"/>
              <a:t> </a:t>
            </a:r>
            <a:r>
              <a:rPr spc="20" dirty="0"/>
              <a:t>PLANNING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4500" y="878331"/>
            <a:ext cx="4877435" cy="3848735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Strong</a:t>
            </a:r>
            <a:r>
              <a:rPr sz="3000" spc="-18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95" dirty="0">
                <a:solidFill>
                  <a:srgbClr val="122E5A"/>
                </a:solidFill>
                <a:latin typeface="Geneva"/>
                <a:cs typeface="Geneva"/>
              </a:rPr>
              <a:t>profits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10" dirty="0">
                <a:solidFill>
                  <a:srgbClr val="122E5A"/>
                </a:solidFill>
                <a:latin typeface="Geneva"/>
                <a:cs typeface="Geneva"/>
              </a:rPr>
              <a:t>In </a:t>
            </a:r>
            <a:r>
              <a:rPr sz="3000" spc="-40" dirty="0">
                <a:solidFill>
                  <a:srgbClr val="122E5A"/>
                </a:solidFill>
                <a:latin typeface="Geneva"/>
                <a:cs typeface="Geneva"/>
              </a:rPr>
              <a:t>an </a:t>
            </a:r>
            <a:r>
              <a:rPr sz="3000" spc="-210" dirty="0">
                <a:solidFill>
                  <a:srgbClr val="122E5A"/>
                </a:solidFill>
                <a:latin typeface="Geneva"/>
                <a:cs typeface="Geneva"/>
              </a:rPr>
              <a:t>attractive</a:t>
            </a:r>
            <a:r>
              <a:rPr sz="3000" spc="-49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60" dirty="0">
                <a:solidFill>
                  <a:srgbClr val="122E5A"/>
                </a:solidFill>
                <a:latin typeface="Geneva"/>
                <a:cs typeface="Geneva"/>
              </a:rPr>
              <a:t>industry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25" dirty="0">
                <a:solidFill>
                  <a:srgbClr val="122E5A"/>
                </a:solidFill>
                <a:latin typeface="Geneva"/>
                <a:cs typeface="Geneva"/>
              </a:rPr>
              <a:t>Potential</a:t>
            </a:r>
            <a:r>
              <a:rPr sz="3000" spc="-19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20" dirty="0">
                <a:solidFill>
                  <a:srgbClr val="122E5A"/>
                </a:solidFill>
                <a:latin typeface="Geneva"/>
                <a:cs typeface="Geneva"/>
              </a:rPr>
              <a:t>buyers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35" dirty="0">
                <a:solidFill>
                  <a:srgbClr val="122E5A"/>
                </a:solidFill>
                <a:latin typeface="Geneva"/>
                <a:cs typeface="Geneva"/>
              </a:rPr>
              <a:t>Good</a:t>
            </a:r>
            <a:r>
              <a:rPr sz="3000" spc="-18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assets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Quality</a:t>
            </a:r>
            <a:r>
              <a:rPr sz="3000" spc="-17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70" dirty="0">
                <a:solidFill>
                  <a:srgbClr val="122E5A"/>
                </a:solidFill>
                <a:latin typeface="Geneva"/>
                <a:cs typeface="Geneva"/>
              </a:rPr>
              <a:t>inventory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14" dirty="0">
                <a:solidFill>
                  <a:srgbClr val="122E5A"/>
                </a:solidFill>
                <a:latin typeface="Geneva"/>
                <a:cs typeface="Geneva"/>
              </a:rPr>
              <a:t>Transfer </a:t>
            </a:r>
            <a:r>
              <a:rPr sz="3000" spc="-325" dirty="0">
                <a:solidFill>
                  <a:srgbClr val="122E5A"/>
                </a:solidFill>
                <a:latin typeface="Geneva"/>
                <a:cs typeface="Geneva"/>
              </a:rPr>
              <a:t>to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another</a:t>
            </a:r>
            <a:r>
              <a:rPr sz="3000" spc="-12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person</a:t>
            </a:r>
            <a:endParaRPr sz="3000">
              <a:latin typeface="Geneva"/>
              <a:cs typeface="Geneva"/>
            </a:endParaRP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14" dirty="0">
                <a:solidFill>
                  <a:srgbClr val="122E5A"/>
                </a:solidFill>
                <a:latin typeface="Geneva"/>
                <a:cs typeface="Geneva"/>
              </a:rPr>
              <a:t>Healthy </a:t>
            </a:r>
            <a:r>
              <a:rPr sz="3000" spc="-70" dirty="0">
                <a:solidFill>
                  <a:srgbClr val="122E5A"/>
                </a:solidFill>
                <a:latin typeface="Geneva"/>
                <a:cs typeface="Geneva"/>
              </a:rPr>
              <a:t>balance</a:t>
            </a:r>
            <a:r>
              <a:rPr sz="3000" spc="-26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sheet</a:t>
            </a:r>
            <a:endParaRPr sz="30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762</Words>
  <Application>Microsoft Office PowerPoint</Application>
  <PresentationFormat>On-screen Show (4:3)</PresentationFormat>
  <Paragraphs>148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Selling a Small Business</vt:lpstr>
      <vt:lpstr>Welcome</vt:lpstr>
      <vt:lpstr>Objectives</vt:lpstr>
      <vt:lpstr>PowerPoint Presentation</vt:lpstr>
      <vt:lpstr>Why Sell?</vt:lpstr>
      <vt:lpstr>Why Sell?</vt:lpstr>
      <vt:lpstr>PowerPoint Presentation</vt:lpstr>
      <vt:lpstr>Steps to Selling a Business</vt:lpstr>
      <vt:lpstr>Determine If Business is Saleable</vt:lpstr>
      <vt:lpstr>Determine Your Price</vt:lpstr>
      <vt:lpstr>Prepare For Sale</vt:lpstr>
      <vt:lpstr>Look for Prospective Buyers</vt:lpstr>
      <vt:lpstr>Negotiating the Deal</vt:lpstr>
      <vt:lpstr>PowerPoint Presentation</vt:lpstr>
      <vt:lpstr>Closing a Business</vt:lpstr>
      <vt:lpstr>Planning Succession A plan for someone to either own or run your  business after you retire</vt:lpstr>
      <vt:lpstr>PowerPoint Presentation</vt:lpstr>
      <vt:lpstr>PowerPoint Presentation</vt:lpstr>
      <vt:lpstr>Planning Retirement</vt:lpstr>
      <vt:lpstr>Retirement Plan Benefits</vt:lpstr>
      <vt:lpstr>Employee Benefits</vt:lpstr>
      <vt:lpstr>Retirement Plans</vt:lpstr>
      <vt:lpstr>Top Three Key Points to Remember</vt:lpstr>
      <vt:lpstr>Conclusion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nancy</dc:creator>
  <cp:lastModifiedBy>Gustafson, Joan L.</cp:lastModifiedBy>
  <cp:revision>5</cp:revision>
  <dcterms:created xsi:type="dcterms:W3CDTF">2019-01-03T15:39:09Z</dcterms:created>
  <dcterms:modified xsi:type="dcterms:W3CDTF">2019-11-21T03:10:09Z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2016-09-27T00:00:00Z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2019-01-03T00:00:00Z</vt:filetime>
  </property>
</Properties>
</file>