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>
      <p:cViewPr varScale="1">
        <p:scale>
          <a:sx n="34" d="100"/>
          <a:sy n="34" d="100"/>
        </p:scale>
        <p:origin x="-917" y="-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220" y="845261"/>
            <a:ext cx="1743710" cy="11233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200" b="0" i="0">
                <a:solidFill>
                  <a:srgbClr val="C1951C"/>
                </a:solidFill>
                <a:latin typeface="Geneva"/>
                <a:cs typeface="Genev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122E5A"/>
                </a:solidFill>
                <a:latin typeface="Geneva"/>
                <a:cs typeface="Geneva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C1951C"/>
                </a:solidFill>
                <a:latin typeface="Geneva"/>
                <a:cs typeface="Genev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122E5A"/>
                </a:solidFill>
                <a:latin typeface="Geneva"/>
                <a:cs typeface="Genev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122E5A"/>
                </a:solidFill>
                <a:latin typeface="Geneva"/>
                <a:cs typeface="Geneva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C1951C"/>
                </a:solidFill>
                <a:latin typeface="Geneva"/>
                <a:cs typeface="Genev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122E5A"/>
                </a:solidFill>
                <a:latin typeface="Geneva"/>
                <a:cs typeface="Geneva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C1951C"/>
                </a:solidFill>
                <a:latin typeface="Geneva"/>
                <a:cs typeface="Genev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122E5A"/>
                </a:solidFill>
                <a:latin typeface="Geneva"/>
                <a:cs typeface="Geneva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122E5A"/>
                </a:solidFill>
                <a:latin typeface="Geneva"/>
                <a:cs typeface="Geneva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21F19736-A7A8-5445-B2DF-F8C26F11131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4500" y="356361"/>
            <a:ext cx="485394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C1951C"/>
                </a:solidFill>
                <a:latin typeface="Geneva"/>
                <a:cs typeface="Genev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44500" y="1417082"/>
            <a:ext cx="8011159" cy="30067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122E5A"/>
                </a:solidFill>
                <a:latin typeface="Geneva"/>
                <a:cs typeface="Genev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7200138" y="6494874"/>
            <a:ext cx="1454784" cy="167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122E5A"/>
                </a:solidFill>
                <a:latin typeface="Geneva"/>
                <a:cs typeface="Geneva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62855" y="381000"/>
            <a:ext cx="4581144" cy="45811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675" dirty="0"/>
              <a:t>R</a:t>
            </a:r>
            <a:r>
              <a:rPr spc="-254" dirty="0"/>
              <a:t>i</a:t>
            </a:r>
            <a:r>
              <a:rPr spc="-229" dirty="0"/>
              <a:t>s</a:t>
            </a:r>
            <a:r>
              <a:rPr spc="-275" dirty="0"/>
              <a:t>k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14019" y="1614042"/>
            <a:ext cx="4157979" cy="9093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5800" spc="-325" dirty="0">
                <a:solidFill>
                  <a:srgbClr val="122E5A"/>
                </a:solidFill>
                <a:latin typeface="Geneva"/>
                <a:cs typeface="Geneva"/>
              </a:rPr>
              <a:t>Management</a:t>
            </a:r>
            <a:endParaRPr sz="5800">
              <a:latin typeface="Geneva"/>
              <a:cs typeface="Genev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3400" y="2606039"/>
            <a:ext cx="3352800" cy="975360"/>
          </a:xfrm>
          <a:prstGeom prst="rect">
            <a:avLst/>
          </a:prstGeom>
          <a:solidFill>
            <a:srgbClr val="16375E"/>
          </a:solidFill>
        </p:spPr>
        <p:txBody>
          <a:bodyPr vert="horz" wrap="square" lIns="0" tIns="635" rIns="0" bIns="0" rtlCol="0">
            <a:spAutoFit/>
          </a:bodyPr>
          <a:lstStyle/>
          <a:p>
            <a:pPr marL="99060" marR="1103630">
              <a:lnSpc>
                <a:spcPct val="100000"/>
              </a:lnSpc>
              <a:spcBef>
                <a:spcPts val="5"/>
              </a:spcBef>
            </a:pPr>
            <a:r>
              <a:rPr sz="3000" b="1" spc="5" dirty="0">
                <a:solidFill>
                  <a:srgbClr val="FFFFFF"/>
                </a:solidFill>
                <a:latin typeface="Palatino"/>
                <a:cs typeface="Palatino"/>
              </a:rPr>
              <a:t>F</a:t>
            </a:r>
            <a:r>
              <a:rPr sz="2400" b="1" spc="5" dirty="0">
                <a:solidFill>
                  <a:srgbClr val="FFFFFF"/>
                </a:solidFill>
                <a:latin typeface="Palatino"/>
                <a:cs typeface="Palatino"/>
              </a:rPr>
              <a:t>OR </a:t>
            </a:r>
            <a:r>
              <a:rPr sz="2400" b="1" spc="-295" dirty="0">
                <a:solidFill>
                  <a:srgbClr val="FFFFFF"/>
                </a:solidFill>
                <a:latin typeface="Palatino"/>
                <a:cs typeface="Palatino"/>
              </a:rPr>
              <a:t>A </a:t>
            </a:r>
            <a:r>
              <a:rPr sz="3000" b="1" spc="-135" dirty="0">
                <a:solidFill>
                  <a:srgbClr val="FFFFFF"/>
                </a:solidFill>
                <a:latin typeface="Palatino"/>
                <a:cs typeface="Palatino"/>
              </a:rPr>
              <a:t>S</a:t>
            </a:r>
            <a:r>
              <a:rPr sz="2400" b="1" spc="-135" dirty="0">
                <a:solidFill>
                  <a:srgbClr val="FFFFFF"/>
                </a:solidFill>
                <a:latin typeface="Palatino"/>
                <a:cs typeface="Palatino"/>
              </a:rPr>
              <a:t>MALL  </a:t>
            </a:r>
            <a:r>
              <a:rPr sz="3000" b="1" spc="-65" dirty="0">
                <a:solidFill>
                  <a:srgbClr val="FFFFFF"/>
                </a:solidFill>
                <a:latin typeface="Palatino"/>
                <a:cs typeface="Palatino"/>
              </a:rPr>
              <a:t>B</a:t>
            </a:r>
            <a:r>
              <a:rPr sz="2400" b="1" spc="-65" dirty="0">
                <a:solidFill>
                  <a:srgbClr val="FFFFFF"/>
                </a:solidFill>
                <a:latin typeface="Palatino"/>
                <a:cs typeface="Palatino"/>
              </a:rPr>
              <a:t>USINESS</a:t>
            </a:r>
            <a:endParaRPr sz="2400">
              <a:latin typeface="Palatino"/>
              <a:cs typeface="Palatin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529576" y="6485331"/>
            <a:ext cx="113220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dirty="0">
                <a:solidFill>
                  <a:srgbClr val="FFFFFF"/>
                </a:solidFill>
                <a:latin typeface="Helvetica"/>
                <a:cs typeface="Helvetica"/>
              </a:rPr>
              <a:t>Updated:</a:t>
            </a:r>
            <a:r>
              <a:rPr sz="1050" b="1" spc="-85" dirty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sz="1050" b="1" dirty="0">
                <a:solidFill>
                  <a:srgbClr val="FFFFFF"/>
                </a:solidFill>
                <a:latin typeface="Helvetica"/>
                <a:cs typeface="Helvetica"/>
              </a:rPr>
              <a:t>09-2016</a:t>
            </a:r>
            <a:endParaRPr sz="1050">
              <a:latin typeface="Helvetica"/>
              <a:cs typeface="Helvetic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449012" y="5003572"/>
            <a:ext cx="2503672" cy="68722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60947" y="1107947"/>
            <a:ext cx="2816352" cy="41589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0" y="1143000"/>
            <a:ext cx="2695955" cy="4038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1428" y="1138427"/>
            <a:ext cx="2705100" cy="4048125"/>
          </a:xfrm>
          <a:custGeom>
            <a:avLst/>
            <a:gdLst/>
            <a:ahLst/>
            <a:cxnLst/>
            <a:rect l="l" t="t" r="r" b="b"/>
            <a:pathLst>
              <a:path w="2705100" h="4048125">
                <a:moveTo>
                  <a:pt x="0" y="4047744"/>
                </a:moveTo>
                <a:lnTo>
                  <a:pt x="2705100" y="4047744"/>
                </a:lnTo>
                <a:lnTo>
                  <a:pt x="2705100" y="0"/>
                </a:lnTo>
                <a:lnTo>
                  <a:pt x="0" y="0"/>
                </a:lnTo>
                <a:lnTo>
                  <a:pt x="0" y="4047744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27425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60" dirty="0"/>
              <a:t>Human</a:t>
            </a:r>
            <a:r>
              <a:rPr spc="-280" dirty="0"/>
              <a:t> </a:t>
            </a:r>
            <a:r>
              <a:rPr spc="30" dirty="0"/>
              <a:t>Risks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44500" y="884090"/>
            <a:ext cx="5023485" cy="4054475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5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215" dirty="0">
                <a:solidFill>
                  <a:srgbClr val="122E5A"/>
                </a:solidFill>
                <a:latin typeface="Geneva"/>
                <a:cs typeface="Geneva"/>
              </a:rPr>
              <a:t>Theft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and</a:t>
            </a: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 fraud</a:t>
            </a:r>
            <a:endParaRPr sz="3000">
              <a:latin typeface="Geneva"/>
              <a:cs typeface="Geneva"/>
            </a:endParaRPr>
          </a:p>
          <a:p>
            <a:pPr marL="756285" lvl="1" indent="-286385">
              <a:lnSpc>
                <a:spcPct val="100000"/>
              </a:lnSpc>
              <a:spcBef>
                <a:spcPts val="610"/>
              </a:spcBef>
              <a:buChar char="•"/>
              <a:tabLst>
                <a:tab pos="756920" algn="l"/>
              </a:tabLst>
            </a:pPr>
            <a:r>
              <a:rPr sz="2800" spc="-125" dirty="0">
                <a:solidFill>
                  <a:srgbClr val="001F5F"/>
                </a:solidFill>
                <a:latin typeface="Geneva"/>
                <a:cs typeface="Geneva"/>
              </a:rPr>
              <a:t>Product </a:t>
            </a: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and </a:t>
            </a:r>
            <a:r>
              <a:rPr sz="2800" spc="-155" dirty="0">
                <a:solidFill>
                  <a:srgbClr val="001F5F"/>
                </a:solidFill>
                <a:latin typeface="Geneva"/>
                <a:cs typeface="Geneva"/>
              </a:rPr>
              <a:t>inventory</a:t>
            </a:r>
            <a:r>
              <a:rPr sz="2800" spc="-31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275" dirty="0">
                <a:solidFill>
                  <a:srgbClr val="001F5F"/>
                </a:solidFill>
                <a:latin typeface="Geneva"/>
                <a:cs typeface="Geneva"/>
              </a:rPr>
              <a:t>theft</a:t>
            </a:r>
            <a:endParaRPr sz="2800">
              <a:latin typeface="Geneva"/>
              <a:cs typeface="Geneva"/>
            </a:endParaRPr>
          </a:p>
          <a:p>
            <a:pPr marL="756285" lvl="1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90" dirty="0">
                <a:solidFill>
                  <a:srgbClr val="001F5F"/>
                </a:solidFill>
                <a:latin typeface="Geneva"/>
                <a:cs typeface="Geneva"/>
              </a:rPr>
              <a:t>Time </a:t>
            </a: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sheet</a:t>
            </a:r>
            <a:r>
              <a:rPr sz="2800" spc="-22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35" dirty="0">
                <a:solidFill>
                  <a:srgbClr val="001F5F"/>
                </a:solidFill>
                <a:latin typeface="Geneva"/>
                <a:cs typeface="Geneva"/>
              </a:rPr>
              <a:t>fraud</a:t>
            </a:r>
            <a:endParaRPr sz="2800">
              <a:latin typeface="Geneva"/>
              <a:cs typeface="Geneva"/>
            </a:endParaRPr>
          </a:p>
          <a:p>
            <a:pPr marL="756285" lvl="1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145" dirty="0">
                <a:solidFill>
                  <a:srgbClr val="001F5F"/>
                </a:solidFill>
                <a:latin typeface="Geneva"/>
                <a:cs typeface="Geneva"/>
              </a:rPr>
              <a:t>Accounting </a:t>
            </a:r>
            <a:r>
              <a:rPr sz="2800" spc="-65" dirty="0">
                <a:solidFill>
                  <a:srgbClr val="001F5F"/>
                </a:solidFill>
                <a:latin typeface="Geneva"/>
                <a:cs typeface="Geneva"/>
              </a:rPr>
              <a:t>and </a:t>
            </a:r>
            <a:r>
              <a:rPr sz="2800" spc="-60" dirty="0">
                <a:solidFill>
                  <a:srgbClr val="001F5F"/>
                </a:solidFill>
                <a:latin typeface="Geneva"/>
                <a:cs typeface="Geneva"/>
              </a:rPr>
              <a:t>cash</a:t>
            </a:r>
            <a:r>
              <a:rPr sz="2800" spc="-32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35" dirty="0">
                <a:solidFill>
                  <a:srgbClr val="001F5F"/>
                </a:solidFill>
                <a:latin typeface="Geneva"/>
                <a:cs typeface="Geneva"/>
              </a:rPr>
              <a:t>fraud</a:t>
            </a:r>
            <a:endParaRPr sz="28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69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40" dirty="0">
                <a:solidFill>
                  <a:srgbClr val="122E5A"/>
                </a:solidFill>
                <a:latin typeface="Geneva"/>
                <a:cs typeface="Geneva"/>
              </a:rPr>
              <a:t>Low </a:t>
            </a:r>
            <a:r>
              <a:rPr sz="3000" spc="-95" dirty="0">
                <a:solidFill>
                  <a:srgbClr val="122E5A"/>
                </a:solidFill>
                <a:latin typeface="Geneva"/>
                <a:cs typeface="Geneva"/>
              </a:rPr>
              <a:t>morale,</a:t>
            </a:r>
            <a:r>
              <a:rPr sz="3000" spc="-27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35" dirty="0">
                <a:solidFill>
                  <a:srgbClr val="122E5A"/>
                </a:solidFill>
                <a:latin typeface="Geneva"/>
                <a:cs typeface="Geneva"/>
              </a:rPr>
              <a:t>dissatisfaction</a:t>
            </a:r>
            <a:endParaRPr sz="3000">
              <a:latin typeface="Geneva"/>
              <a:cs typeface="Geneva"/>
            </a:endParaRPr>
          </a:p>
          <a:p>
            <a:pPr marL="756285" lvl="1" indent="-286385">
              <a:lnSpc>
                <a:spcPct val="100000"/>
              </a:lnSpc>
              <a:spcBef>
                <a:spcPts val="610"/>
              </a:spcBef>
              <a:buChar char="•"/>
              <a:tabLst>
                <a:tab pos="756920" algn="l"/>
              </a:tabLst>
            </a:pPr>
            <a:r>
              <a:rPr sz="2800" spc="-30" dirty="0">
                <a:solidFill>
                  <a:srgbClr val="001F5F"/>
                </a:solidFill>
                <a:latin typeface="Geneva"/>
                <a:cs typeface="Geneva"/>
              </a:rPr>
              <a:t>Failure </a:t>
            </a:r>
            <a:r>
              <a:rPr sz="2800" spc="-305" dirty="0">
                <a:solidFill>
                  <a:srgbClr val="001F5F"/>
                </a:solidFill>
                <a:latin typeface="Geneva"/>
                <a:cs typeface="Geneva"/>
              </a:rPr>
              <a:t>to</a:t>
            </a:r>
            <a:r>
              <a:rPr sz="2800" spc="-27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60" dirty="0">
                <a:solidFill>
                  <a:srgbClr val="001F5F"/>
                </a:solidFill>
                <a:latin typeface="Geneva"/>
                <a:cs typeface="Geneva"/>
              </a:rPr>
              <a:t>perform</a:t>
            </a:r>
            <a:endParaRPr sz="2800">
              <a:latin typeface="Geneva"/>
              <a:cs typeface="Geneva"/>
            </a:endParaRPr>
          </a:p>
          <a:p>
            <a:pPr marL="756285" marR="440690" lvl="1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100" dirty="0">
                <a:solidFill>
                  <a:srgbClr val="001F5F"/>
                </a:solidFill>
                <a:latin typeface="Geneva"/>
                <a:cs typeface="Geneva"/>
              </a:rPr>
              <a:t>Sabotage </a:t>
            </a:r>
            <a:r>
              <a:rPr sz="2800" spc="-229" dirty="0">
                <a:solidFill>
                  <a:srgbClr val="001F5F"/>
                </a:solidFill>
                <a:latin typeface="Geneva"/>
                <a:cs typeface="Geneva"/>
              </a:rPr>
              <a:t>of </a:t>
            </a:r>
            <a:r>
              <a:rPr sz="2800" spc="-130" dirty="0">
                <a:solidFill>
                  <a:srgbClr val="001F5F"/>
                </a:solidFill>
                <a:latin typeface="Geneva"/>
                <a:cs typeface="Geneva"/>
              </a:rPr>
              <a:t>systems,  </a:t>
            </a:r>
            <a:r>
              <a:rPr sz="2800" spc="-135" dirty="0">
                <a:solidFill>
                  <a:srgbClr val="001F5F"/>
                </a:solidFill>
                <a:latin typeface="Geneva"/>
                <a:cs typeface="Geneva"/>
              </a:rPr>
              <a:t>equipment </a:t>
            </a:r>
            <a:r>
              <a:rPr sz="2800" spc="-150" dirty="0">
                <a:solidFill>
                  <a:srgbClr val="001F5F"/>
                </a:solidFill>
                <a:latin typeface="Geneva"/>
                <a:cs typeface="Geneva"/>
              </a:rPr>
              <a:t>or</a:t>
            </a:r>
            <a:r>
              <a:rPr sz="2800" spc="-204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customers</a:t>
            </a:r>
            <a:endParaRPr sz="28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800227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-130" dirty="0"/>
              <a:t>Equipment </a:t>
            </a:r>
            <a:r>
              <a:rPr spc="-85" dirty="0"/>
              <a:t>and </a:t>
            </a:r>
            <a:r>
              <a:rPr spc="-175" dirty="0"/>
              <a:t>Information</a:t>
            </a:r>
            <a:r>
              <a:rPr spc="-420" dirty="0"/>
              <a:t> </a:t>
            </a:r>
            <a:r>
              <a:rPr spc="-140" dirty="0"/>
              <a:t>Technology  </a:t>
            </a:r>
            <a:r>
              <a:rPr spc="30" dirty="0"/>
              <a:t>Risks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1417082"/>
            <a:ext cx="5005070" cy="2077085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6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Equipment</a:t>
            </a:r>
            <a:r>
              <a:rPr sz="3000" spc="-204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10" dirty="0">
                <a:solidFill>
                  <a:srgbClr val="122E5A"/>
                </a:solidFill>
                <a:latin typeface="Geneva"/>
                <a:cs typeface="Geneva"/>
              </a:rPr>
              <a:t>breakdowns</a:t>
            </a:r>
            <a:endParaRPr sz="3000">
              <a:latin typeface="Geneva"/>
              <a:cs typeface="Geneva"/>
            </a:endParaRPr>
          </a:p>
          <a:p>
            <a:pPr marL="756285" lvl="1" indent="-286385">
              <a:lnSpc>
                <a:spcPct val="100000"/>
              </a:lnSpc>
              <a:spcBef>
                <a:spcPts val="610"/>
              </a:spcBef>
              <a:buChar char="•"/>
              <a:tabLst>
                <a:tab pos="756920" algn="l"/>
              </a:tabLst>
            </a:pPr>
            <a:r>
              <a:rPr sz="2800" spc="-65" dirty="0">
                <a:solidFill>
                  <a:srgbClr val="001F5F"/>
                </a:solidFill>
                <a:latin typeface="Geneva"/>
                <a:cs typeface="Geneva"/>
              </a:rPr>
              <a:t>New </a:t>
            </a:r>
            <a:r>
              <a:rPr sz="2800" spc="-135" dirty="0">
                <a:solidFill>
                  <a:srgbClr val="001F5F"/>
                </a:solidFill>
                <a:latin typeface="Geneva"/>
                <a:cs typeface="Geneva"/>
              </a:rPr>
              <a:t>equipment</a:t>
            </a:r>
            <a:r>
              <a:rPr sz="2800" spc="-27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50" dirty="0">
                <a:solidFill>
                  <a:srgbClr val="001F5F"/>
                </a:solidFill>
                <a:latin typeface="Geneva"/>
                <a:cs typeface="Geneva"/>
              </a:rPr>
              <a:t>integration</a:t>
            </a:r>
            <a:endParaRPr sz="2800">
              <a:latin typeface="Geneva"/>
              <a:cs typeface="Geneva"/>
            </a:endParaRPr>
          </a:p>
          <a:p>
            <a:pPr marL="756285" lvl="1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95" dirty="0">
                <a:solidFill>
                  <a:srgbClr val="001F5F"/>
                </a:solidFill>
                <a:latin typeface="Geneva"/>
                <a:cs typeface="Geneva"/>
              </a:rPr>
              <a:t>Worn </a:t>
            </a:r>
            <a:r>
              <a:rPr sz="2800" spc="-105" dirty="0">
                <a:solidFill>
                  <a:srgbClr val="001F5F"/>
                </a:solidFill>
                <a:latin typeface="Geneva"/>
                <a:cs typeface="Geneva"/>
              </a:rPr>
              <a:t>older</a:t>
            </a:r>
            <a:r>
              <a:rPr sz="2800" spc="-27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35" dirty="0">
                <a:solidFill>
                  <a:srgbClr val="001F5F"/>
                </a:solidFill>
                <a:latin typeface="Geneva"/>
                <a:cs typeface="Geneva"/>
              </a:rPr>
              <a:t>equipment</a:t>
            </a:r>
            <a:endParaRPr sz="2800">
              <a:latin typeface="Geneva"/>
              <a:cs typeface="Geneva"/>
            </a:endParaRPr>
          </a:p>
          <a:p>
            <a:pPr marL="756285" lvl="1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55" dirty="0">
                <a:solidFill>
                  <a:srgbClr val="001F5F"/>
                </a:solidFill>
                <a:latin typeface="Geneva"/>
                <a:cs typeface="Geneva"/>
              </a:rPr>
              <a:t>Damage </a:t>
            </a:r>
            <a:r>
              <a:rPr sz="2800" spc="-305" dirty="0">
                <a:solidFill>
                  <a:srgbClr val="001F5F"/>
                </a:solidFill>
                <a:latin typeface="Geneva"/>
                <a:cs typeface="Geneva"/>
              </a:rPr>
              <a:t>to</a:t>
            </a:r>
            <a:r>
              <a:rPr sz="2800" spc="-25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75" dirty="0">
                <a:solidFill>
                  <a:srgbClr val="001F5F"/>
                </a:solidFill>
                <a:latin typeface="Geneva"/>
                <a:cs typeface="Geneva"/>
              </a:rPr>
              <a:t>vehicles</a:t>
            </a:r>
            <a:endParaRPr sz="2800">
              <a:latin typeface="Geneva"/>
              <a:cs typeface="Genev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689347" y="3317760"/>
            <a:ext cx="4168140" cy="28072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724400" y="3352800"/>
            <a:ext cx="4047744" cy="26868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719828" y="3348228"/>
            <a:ext cx="4057015" cy="2696210"/>
          </a:xfrm>
          <a:custGeom>
            <a:avLst/>
            <a:gdLst/>
            <a:ahLst/>
            <a:cxnLst/>
            <a:rect l="l" t="t" r="r" b="b"/>
            <a:pathLst>
              <a:path w="4057015" h="2696210">
                <a:moveTo>
                  <a:pt x="0" y="2695956"/>
                </a:moveTo>
                <a:lnTo>
                  <a:pt x="4056887" y="2695956"/>
                </a:lnTo>
                <a:lnTo>
                  <a:pt x="4056887" y="0"/>
                </a:lnTo>
                <a:lnTo>
                  <a:pt x="0" y="0"/>
                </a:lnTo>
                <a:lnTo>
                  <a:pt x="0" y="2695956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0" y="4226052"/>
            <a:ext cx="2819400" cy="18699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800227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-130" dirty="0"/>
              <a:t>Equipment </a:t>
            </a:r>
            <a:r>
              <a:rPr spc="-85" dirty="0"/>
              <a:t>and </a:t>
            </a:r>
            <a:r>
              <a:rPr spc="-175" dirty="0"/>
              <a:t>Information</a:t>
            </a:r>
            <a:r>
              <a:rPr spc="-420" dirty="0"/>
              <a:t> </a:t>
            </a:r>
            <a:r>
              <a:rPr spc="-140" dirty="0"/>
              <a:t>Technology  </a:t>
            </a:r>
            <a:r>
              <a:rPr spc="30" dirty="0"/>
              <a:t>Risks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60"/>
              </a:spcBef>
              <a:buChar char="•"/>
              <a:tabLst>
                <a:tab pos="354965" algn="l"/>
                <a:tab pos="355600" algn="l"/>
              </a:tabLst>
            </a:pPr>
            <a:r>
              <a:rPr spc="-145" dirty="0"/>
              <a:t>Information </a:t>
            </a:r>
            <a:r>
              <a:rPr spc="-160" dirty="0"/>
              <a:t>technology</a:t>
            </a:r>
            <a:r>
              <a:rPr spc="-220" dirty="0"/>
              <a:t> </a:t>
            </a:r>
            <a:r>
              <a:rPr spc="-170" dirty="0"/>
              <a:t>downtime</a:t>
            </a:r>
          </a:p>
          <a:p>
            <a:pPr marL="756285" lvl="1" indent="-286385">
              <a:lnSpc>
                <a:spcPct val="100000"/>
              </a:lnSpc>
              <a:spcBef>
                <a:spcPts val="610"/>
              </a:spcBef>
              <a:buChar char="•"/>
              <a:tabLst>
                <a:tab pos="756920" algn="l"/>
              </a:tabLst>
            </a:pPr>
            <a:r>
              <a:rPr sz="2800" spc="-80" dirty="0">
                <a:solidFill>
                  <a:srgbClr val="001F5F"/>
                </a:solidFill>
                <a:latin typeface="Geneva"/>
                <a:cs typeface="Geneva"/>
              </a:rPr>
              <a:t>Lack </a:t>
            </a:r>
            <a:r>
              <a:rPr sz="2800" spc="-229" dirty="0">
                <a:solidFill>
                  <a:srgbClr val="001F5F"/>
                </a:solidFill>
                <a:latin typeface="Geneva"/>
                <a:cs typeface="Geneva"/>
              </a:rPr>
              <a:t>of </a:t>
            </a:r>
            <a:r>
              <a:rPr sz="2800" spc="-100" dirty="0">
                <a:solidFill>
                  <a:srgbClr val="001F5F"/>
                </a:solidFill>
                <a:latin typeface="Geneva"/>
                <a:cs typeface="Geneva"/>
              </a:rPr>
              <a:t>backup </a:t>
            </a:r>
            <a:r>
              <a:rPr sz="2800" spc="-150" dirty="0">
                <a:solidFill>
                  <a:srgbClr val="001F5F"/>
                </a:solidFill>
                <a:latin typeface="Geneva"/>
                <a:cs typeface="Geneva"/>
              </a:rPr>
              <a:t>or </a:t>
            </a:r>
            <a:r>
              <a:rPr sz="2800" spc="-135" dirty="0">
                <a:solidFill>
                  <a:srgbClr val="001F5F"/>
                </a:solidFill>
                <a:latin typeface="Geneva"/>
                <a:cs typeface="Geneva"/>
              </a:rPr>
              <a:t>recovery</a:t>
            </a:r>
            <a:r>
              <a:rPr sz="2800" spc="-21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60" dirty="0">
                <a:solidFill>
                  <a:srgbClr val="001F5F"/>
                </a:solidFill>
                <a:latin typeface="Geneva"/>
                <a:cs typeface="Geneva"/>
              </a:rPr>
              <a:t>system</a:t>
            </a:r>
            <a:endParaRPr sz="2800">
              <a:latin typeface="Geneva"/>
              <a:cs typeface="Geneva"/>
            </a:endParaRPr>
          </a:p>
          <a:p>
            <a:pPr marL="756285" lvl="1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95" dirty="0">
                <a:solidFill>
                  <a:srgbClr val="001F5F"/>
                </a:solidFill>
                <a:latin typeface="Geneva"/>
                <a:cs typeface="Geneva"/>
              </a:rPr>
              <a:t>Updates </a:t>
            </a:r>
            <a:r>
              <a:rPr sz="2800" spc="-65" dirty="0">
                <a:solidFill>
                  <a:srgbClr val="001F5F"/>
                </a:solidFill>
                <a:latin typeface="Geneva"/>
                <a:cs typeface="Geneva"/>
              </a:rPr>
              <a:t>and</a:t>
            </a:r>
            <a:r>
              <a:rPr sz="2800" spc="-20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80" dirty="0">
                <a:solidFill>
                  <a:srgbClr val="001F5F"/>
                </a:solidFill>
                <a:latin typeface="Geneva"/>
                <a:cs typeface="Geneva"/>
              </a:rPr>
              <a:t>repairs</a:t>
            </a:r>
            <a:endParaRPr sz="2800">
              <a:latin typeface="Geneva"/>
              <a:cs typeface="Geneva"/>
            </a:endParaRPr>
          </a:p>
          <a:p>
            <a:pPr marL="756285" marR="5080" lvl="1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60" dirty="0">
                <a:solidFill>
                  <a:srgbClr val="001F5F"/>
                </a:solidFill>
                <a:latin typeface="Geneva"/>
                <a:cs typeface="Geneva"/>
              </a:rPr>
              <a:t>Power </a:t>
            </a: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and </a:t>
            </a:r>
            <a:r>
              <a:rPr sz="2800" spc="-165" dirty="0">
                <a:solidFill>
                  <a:srgbClr val="001F5F"/>
                </a:solidFill>
                <a:latin typeface="Geneva"/>
                <a:cs typeface="Geneva"/>
              </a:rPr>
              <a:t>connectivity </a:t>
            </a:r>
            <a:r>
              <a:rPr sz="2800" spc="-105" dirty="0">
                <a:solidFill>
                  <a:srgbClr val="001F5F"/>
                </a:solidFill>
                <a:latin typeface="Geneva"/>
                <a:cs typeface="Geneva"/>
              </a:rPr>
              <a:t>(physical </a:t>
            </a:r>
            <a:r>
              <a:rPr sz="2800" spc="-85" dirty="0">
                <a:solidFill>
                  <a:srgbClr val="001F5F"/>
                </a:solidFill>
                <a:latin typeface="Geneva"/>
                <a:cs typeface="Geneva"/>
              </a:rPr>
              <a:t>damage</a:t>
            </a:r>
            <a:r>
              <a:rPr sz="2800" spc="-39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and  </a:t>
            </a:r>
            <a:r>
              <a:rPr sz="2800" spc="-185" dirty="0">
                <a:solidFill>
                  <a:srgbClr val="001F5F"/>
                </a:solidFill>
                <a:latin typeface="Geneva"/>
                <a:cs typeface="Geneva"/>
              </a:rPr>
              <a:t>outdated</a:t>
            </a:r>
            <a:r>
              <a:rPr sz="2800" spc="-15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65" dirty="0">
                <a:solidFill>
                  <a:srgbClr val="001F5F"/>
                </a:solidFill>
                <a:latin typeface="Geneva"/>
                <a:cs typeface="Geneva"/>
              </a:rPr>
              <a:t>systems)</a:t>
            </a:r>
            <a:endParaRPr sz="2800">
              <a:latin typeface="Geneva"/>
              <a:cs typeface="Geneva"/>
            </a:endParaRPr>
          </a:p>
          <a:p>
            <a:pPr marL="756285" lvl="1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80" dirty="0">
                <a:solidFill>
                  <a:srgbClr val="001F5F"/>
                </a:solidFill>
                <a:latin typeface="Geneva"/>
                <a:cs typeface="Geneva"/>
              </a:rPr>
              <a:t>Lack </a:t>
            </a:r>
            <a:r>
              <a:rPr sz="2800" spc="-229" dirty="0">
                <a:solidFill>
                  <a:srgbClr val="001F5F"/>
                </a:solidFill>
                <a:latin typeface="Geneva"/>
                <a:cs typeface="Geneva"/>
              </a:rPr>
              <a:t>of </a:t>
            </a:r>
            <a:r>
              <a:rPr sz="2800" spc="-130" dirty="0">
                <a:solidFill>
                  <a:srgbClr val="001F5F"/>
                </a:solidFill>
                <a:latin typeface="Geneva"/>
                <a:cs typeface="Geneva"/>
              </a:rPr>
              <a:t>administrative</a:t>
            </a:r>
            <a:r>
              <a:rPr sz="2800" spc="-17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45" dirty="0">
                <a:solidFill>
                  <a:srgbClr val="001F5F"/>
                </a:solidFill>
                <a:latin typeface="Geneva"/>
                <a:cs typeface="Geneva"/>
              </a:rPr>
              <a:t>controls</a:t>
            </a:r>
            <a:endParaRPr sz="28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527547" y="2250948"/>
            <a:ext cx="3396996" cy="22951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562600" y="2286000"/>
            <a:ext cx="3276600" cy="21747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558028" y="2281427"/>
            <a:ext cx="3286125" cy="2184400"/>
          </a:xfrm>
          <a:custGeom>
            <a:avLst/>
            <a:gdLst/>
            <a:ahLst/>
            <a:cxnLst/>
            <a:rect l="l" t="t" r="r" b="b"/>
            <a:pathLst>
              <a:path w="3286125" h="2184400">
                <a:moveTo>
                  <a:pt x="0" y="2183892"/>
                </a:moveTo>
                <a:lnTo>
                  <a:pt x="3285744" y="2183892"/>
                </a:lnTo>
                <a:lnTo>
                  <a:pt x="3285744" y="0"/>
                </a:lnTo>
                <a:lnTo>
                  <a:pt x="0" y="0"/>
                </a:lnTo>
                <a:lnTo>
                  <a:pt x="0" y="2183892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40646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65" dirty="0"/>
              <a:t>Other </a:t>
            </a:r>
            <a:r>
              <a:rPr spc="-125" dirty="0"/>
              <a:t>Internal</a:t>
            </a:r>
            <a:r>
              <a:rPr spc="-270" dirty="0"/>
              <a:t> </a:t>
            </a:r>
            <a:r>
              <a:rPr spc="30" dirty="0"/>
              <a:t>Risks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44500" y="884090"/>
            <a:ext cx="4707255" cy="4481830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5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35" dirty="0">
                <a:solidFill>
                  <a:srgbClr val="122E5A"/>
                </a:solidFill>
                <a:latin typeface="Geneva"/>
                <a:cs typeface="Geneva"/>
              </a:rPr>
              <a:t>Physical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plant</a:t>
            </a:r>
            <a:r>
              <a:rPr sz="3000" spc="-35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85" dirty="0">
                <a:solidFill>
                  <a:srgbClr val="122E5A"/>
                </a:solidFill>
                <a:latin typeface="Geneva"/>
                <a:cs typeface="Geneva"/>
              </a:rPr>
              <a:t>repairs</a:t>
            </a:r>
            <a:endParaRPr sz="3000">
              <a:latin typeface="Geneva"/>
              <a:cs typeface="Geneva"/>
            </a:endParaRPr>
          </a:p>
          <a:p>
            <a:pPr marL="756285" lvl="1" indent="-286385">
              <a:lnSpc>
                <a:spcPct val="100000"/>
              </a:lnSpc>
              <a:spcBef>
                <a:spcPts val="610"/>
              </a:spcBef>
              <a:buChar char="•"/>
              <a:tabLst>
                <a:tab pos="756920" algn="l"/>
              </a:tabLst>
            </a:pPr>
            <a:r>
              <a:rPr sz="2800" spc="-45" dirty="0">
                <a:solidFill>
                  <a:srgbClr val="001F5F"/>
                </a:solidFill>
                <a:latin typeface="Geneva"/>
                <a:cs typeface="Geneva"/>
              </a:rPr>
              <a:t>Breaks </a:t>
            </a:r>
            <a:r>
              <a:rPr sz="2800" spc="-60" dirty="0">
                <a:solidFill>
                  <a:srgbClr val="001F5F"/>
                </a:solidFill>
                <a:latin typeface="Geneva"/>
                <a:cs typeface="Geneva"/>
              </a:rPr>
              <a:t>in </a:t>
            </a:r>
            <a:r>
              <a:rPr sz="2800" spc="-50" dirty="0">
                <a:solidFill>
                  <a:srgbClr val="001F5F"/>
                </a:solidFill>
                <a:latin typeface="Geneva"/>
                <a:cs typeface="Geneva"/>
              </a:rPr>
              <a:t>lines </a:t>
            </a:r>
            <a:r>
              <a:rPr sz="2800" spc="-150" dirty="0">
                <a:solidFill>
                  <a:srgbClr val="001F5F"/>
                </a:solidFill>
                <a:latin typeface="Geneva"/>
                <a:cs typeface="Geneva"/>
              </a:rPr>
              <a:t>or</a:t>
            </a:r>
            <a:r>
              <a:rPr sz="2800" spc="-47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utilities</a:t>
            </a:r>
            <a:endParaRPr sz="2800">
              <a:latin typeface="Geneva"/>
              <a:cs typeface="Geneva"/>
            </a:endParaRPr>
          </a:p>
          <a:p>
            <a:pPr marL="756285" lvl="1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80" dirty="0">
                <a:solidFill>
                  <a:srgbClr val="001F5F"/>
                </a:solidFill>
                <a:latin typeface="Geneva"/>
                <a:cs typeface="Geneva"/>
              </a:rPr>
              <a:t>Routine</a:t>
            </a:r>
            <a:r>
              <a:rPr sz="2800" spc="-14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05" dirty="0">
                <a:solidFill>
                  <a:srgbClr val="001F5F"/>
                </a:solidFill>
                <a:latin typeface="Geneva"/>
                <a:cs typeface="Geneva"/>
              </a:rPr>
              <a:t>maintenance</a:t>
            </a:r>
            <a:endParaRPr sz="28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69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10" dirty="0">
                <a:solidFill>
                  <a:srgbClr val="122E5A"/>
                </a:solidFill>
                <a:latin typeface="Geneva"/>
                <a:cs typeface="Geneva"/>
              </a:rPr>
              <a:t>Incidents</a:t>
            </a:r>
            <a:endParaRPr sz="3000">
              <a:latin typeface="Geneva"/>
              <a:cs typeface="Geneva"/>
            </a:endParaRPr>
          </a:p>
          <a:p>
            <a:pPr marL="756285" lvl="1" indent="-286385">
              <a:lnSpc>
                <a:spcPct val="100000"/>
              </a:lnSpc>
              <a:spcBef>
                <a:spcPts val="605"/>
              </a:spcBef>
              <a:buChar char="•"/>
              <a:tabLst>
                <a:tab pos="756920" algn="l"/>
              </a:tabLst>
            </a:pPr>
            <a:r>
              <a:rPr sz="2800" spc="-105" dirty="0">
                <a:solidFill>
                  <a:srgbClr val="001F5F"/>
                </a:solidFill>
                <a:latin typeface="Geneva"/>
                <a:cs typeface="Geneva"/>
              </a:rPr>
              <a:t>Work </a:t>
            </a:r>
            <a:r>
              <a:rPr sz="2800" spc="-130" dirty="0">
                <a:solidFill>
                  <a:srgbClr val="001F5F"/>
                </a:solidFill>
                <a:latin typeface="Geneva"/>
                <a:cs typeface="Geneva"/>
              </a:rPr>
              <a:t>related</a:t>
            </a:r>
            <a:r>
              <a:rPr sz="2800" spc="-20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80" dirty="0">
                <a:solidFill>
                  <a:srgbClr val="001F5F"/>
                </a:solidFill>
                <a:latin typeface="Geneva"/>
                <a:cs typeface="Geneva"/>
              </a:rPr>
              <a:t>injuries</a:t>
            </a:r>
            <a:endParaRPr sz="2800">
              <a:latin typeface="Geneva"/>
              <a:cs typeface="Geneva"/>
            </a:endParaRPr>
          </a:p>
          <a:p>
            <a:pPr marL="756285" marR="344170" lvl="1" indent="-286385">
              <a:lnSpc>
                <a:spcPct val="100000"/>
              </a:lnSpc>
              <a:spcBef>
                <a:spcPts val="605"/>
              </a:spcBef>
              <a:buChar char="•"/>
              <a:tabLst>
                <a:tab pos="756920" algn="l"/>
              </a:tabLst>
            </a:pPr>
            <a:r>
              <a:rPr sz="2800" spc="-55" dirty="0">
                <a:solidFill>
                  <a:srgbClr val="001F5F"/>
                </a:solidFill>
                <a:latin typeface="Geneva"/>
                <a:cs typeface="Geneva"/>
              </a:rPr>
              <a:t>Damage </a:t>
            </a:r>
            <a:r>
              <a:rPr sz="2800" spc="-305" dirty="0">
                <a:solidFill>
                  <a:srgbClr val="001F5F"/>
                </a:solidFill>
                <a:latin typeface="Geneva"/>
                <a:cs typeface="Geneva"/>
              </a:rPr>
              <a:t>to </a:t>
            </a:r>
            <a:r>
              <a:rPr sz="2800" spc="-165" dirty="0">
                <a:solidFill>
                  <a:srgbClr val="001F5F"/>
                </a:solidFill>
                <a:latin typeface="Geneva"/>
                <a:cs typeface="Geneva"/>
              </a:rPr>
              <a:t>others’  </a:t>
            </a:r>
            <a:r>
              <a:rPr sz="2800" spc="-180" dirty="0">
                <a:solidFill>
                  <a:srgbClr val="001F5F"/>
                </a:solidFill>
                <a:latin typeface="Geneva"/>
                <a:cs typeface="Geneva"/>
              </a:rPr>
              <a:t>property by</a:t>
            </a:r>
            <a:r>
              <a:rPr sz="2800" spc="-17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00" dirty="0">
                <a:solidFill>
                  <a:srgbClr val="001F5F"/>
                </a:solidFill>
                <a:latin typeface="Geneva"/>
                <a:cs typeface="Geneva"/>
              </a:rPr>
              <a:t>employees</a:t>
            </a:r>
            <a:endParaRPr sz="2800">
              <a:latin typeface="Geneva"/>
              <a:cs typeface="Geneva"/>
            </a:endParaRPr>
          </a:p>
          <a:p>
            <a:pPr marL="756285" marR="5080" lvl="1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55" dirty="0">
                <a:solidFill>
                  <a:srgbClr val="001F5F"/>
                </a:solidFill>
                <a:latin typeface="Geneva"/>
                <a:cs typeface="Geneva"/>
              </a:rPr>
              <a:t>Damage </a:t>
            </a:r>
            <a:r>
              <a:rPr sz="2800" spc="-305" dirty="0">
                <a:solidFill>
                  <a:srgbClr val="001F5F"/>
                </a:solidFill>
                <a:latin typeface="Geneva"/>
                <a:cs typeface="Geneva"/>
              </a:rPr>
              <a:t>to </a:t>
            </a:r>
            <a:r>
              <a:rPr sz="2800" spc="-145" dirty="0">
                <a:solidFill>
                  <a:srgbClr val="001F5F"/>
                </a:solidFill>
                <a:latin typeface="Geneva"/>
                <a:cs typeface="Geneva"/>
              </a:rPr>
              <a:t>your </a:t>
            </a:r>
            <a:r>
              <a:rPr sz="2800" spc="-180" dirty="0">
                <a:solidFill>
                  <a:srgbClr val="001F5F"/>
                </a:solidFill>
                <a:latin typeface="Geneva"/>
                <a:cs typeface="Geneva"/>
              </a:rPr>
              <a:t>property  by</a:t>
            </a:r>
            <a:r>
              <a:rPr sz="2800" spc="-17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55" dirty="0">
                <a:solidFill>
                  <a:srgbClr val="001F5F"/>
                </a:solidFill>
                <a:latin typeface="Geneva"/>
                <a:cs typeface="Geneva"/>
              </a:rPr>
              <a:t>others</a:t>
            </a:r>
            <a:endParaRPr sz="28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40646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65" dirty="0"/>
              <a:t>Other </a:t>
            </a:r>
            <a:r>
              <a:rPr spc="-125" dirty="0"/>
              <a:t>Internal</a:t>
            </a:r>
            <a:r>
              <a:rPr spc="-270" dirty="0"/>
              <a:t> </a:t>
            </a:r>
            <a:r>
              <a:rPr spc="30" dirty="0"/>
              <a:t>Risks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884090"/>
            <a:ext cx="6426200" cy="2076450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5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25" dirty="0">
                <a:solidFill>
                  <a:srgbClr val="122E5A"/>
                </a:solidFill>
                <a:latin typeface="Geneva"/>
                <a:cs typeface="Geneva"/>
              </a:rPr>
              <a:t>Cash </a:t>
            </a:r>
            <a:r>
              <a:rPr sz="3000" spc="-175" dirty="0">
                <a:solidFill>
                  <a:srgbClr val="122E5A"/>
                </a:solidFill>
                <a:latin typeface="Geneva"/>
                <a:cs typeface="Geneva"/>
              </a:rPr>
              <a:t>flow</a:t>
            </a:r>
            <a:r>
              <a:rPr sz="3000" spc="-38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80" dirty="0">
                <a:solidFill>
                  <a:srgbClr val="122E5A"/>
                </a:solidFill>
                <a:latin typeface="Geneva"/>
                <a:cs typeface="Geneva"/>
              </a:rPr>
              <a:t>changes</a:t>
            </a:r>
            <a:endParaRPr sz="3000">
              <a:latin typeface="Geneva"/>
              <a:cs typeface="Geneva"/>
            </a:endParaRPr>
          </a:p>
          <a:p>
            <a:pPr marL="756285" lvl="1" indent="-286385">
              <a:lnSpc>
                <a:spcPct val="100000"/>
              </a:lnSpc>
              <a:spcBef>
                <a:spcPts val="610"/>
              </a:spcBef>
              <a:buChar char="•"/>
              <a:tabLst>
                <a:tab pos="756920" algn="l"/>
              </a:tabLst>
            </a:pPr>
            <a:r>
              <a:rPr sz="2800" spc="-105" dirty="0">
                <a:solidFill>
                  <a:srgbClr val="001F5F"/>
                </a:solidFill>
                <a:latin typeface="Geneva"/>
                <a:cs typeface="Geneva"/>
              </a:rPr>
              <a:t>Unexpected</a:t>
            </a:r>
            <a:r>
              <a:rPr sz="2800" spc="-14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60" dirty="0">
                <a:solidFill>
                  <a:srgbClr val="001F5F"/>
                </a:solidFill>
                <a:latin typeface="Geneva"/>
                <a:cs typeface="Geneva"/>
              </a:rPr>
              <a:t>costs</a:t>
            </a:r>
            <a:endParaRPr sz="2800">
              <a:latin typeface="Geneva"/>
              <a:cs typeface="Geneva"/>
            </a:endParaRPr>
          </a:p>
          <a:p>
            <a:pPr marL="756285" lvl="1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Loss </a:t>
            </a:r>
            <a:r>
              <a:rPr sz="2800" spc="-229" dirty="0">
                <a:solidFill>
                  <a:srgbClr val="001F5F"/>
                </a:solidFill>
                <a:latin typeface="Geneva"/>
                <a:cs typeface="Geneva"/>
              </a:rPr>
              <a:t>of </a:t>
            </a:r>
            <a:r>
              <a:rPr sz="2800" spc="-160" dirty="0">
                <a:solidFill>
                  <a:srgbClr val="001F5F"/>
                </a:solidFill>
                <a:latin typeface="Geneva"/>
                <a:cs typeface="Geneva"/>
              </a:rPr>
              <a:t>credit</a:t>
            </a:r>
            <a:r>
              <a:rPr sz="2800" spc="-18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50" dirty="0">
                <a:solidFill>
                  <a:srgbClr val="001F5F"/>
                </a:solidFill>
                <a:latin typeface="Geneva"/>
                <a:cs typeface="Geneva"/>
              </a:rPr>
              <a:t>lines</a:t>
            </a:r>
            <a:endParaRPr sz="2800">
              <a:latin typeface="Geneva"/>
              <a:cs typeface="Geneva"/>
            </a:endParaRPr>
          </a:p>
          <a:p>
            <a:pPr marL="756285" lvl="1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30" dirty="0">
                <a:solidFill>
                  <a:srgbClr val="001F5F"/>
                </a:solidFill>
                <a:latin typeface="Geneva"/>
                <a:cs typeface="Geneva"/>
              </a:rPr>
              <a:t>Expenses </a:t>
            </a:r>
            <a:r>
              <a:rPr sz="2800" spc="-305" dirty="0">
                <a:solidFill>
                  <a:srgbClr val="001F5F"/>
                </a:solidFill>
                <a:latin typeface="Geneva"/>
                <a:cs typeface="Geneva"/>
              </a:rPr>
              <a:t>to </a:t>
            </a:r>
            <a:r>
              <a:rPr sz="2800" spc="-100" dirty="0">
                <a:solidFill>
                  <a:srgbClr val="001F5F"/>
                </a:solidFill>
                <a:latin typeface="Geneva"/>
                <a:cs typeface="Geneva"/>
              </a:rPr>
              <a:t>establish </a:t>
            </a:r>
            <a:r>
              <a:rPr sz="2800" spc="-50" dirty="0">
                <a:solidFill>
                  <a:srgbClr val="001F5F"/>
                </a:solidFill>
                <a:latin typeface="Geneva"/>
                <a:cs typeface="Geneva"/>
              </a:rPr>
              <a:t>lines </a:t>
            </a:r>
            <a:r>
              <a:rPr sz="2800" spc="-229" dirty="0">
                <a:solidFill>
                  <a:srgbClr val="001F5F"/>
                </a:solidFill>
                <a:latin typeface="Geneva"/>
                <a:cs typeface="Geneva"/>
              </a:rPr>
              <a:t>of</a:t>
            </a:r>
            <a:r>
              <a:rPr sz="2800" spc="-29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60" dirty="0">
                <a:solidFill>
                  <a:srgbClr val="001F5F"/>
                </a:solidFill>
                <a:latin typeface="Geneva"/>
                <a:cs typeface="Geneva"/>
              </a:rPr>
              <a:t>credit</a:t>
            </a:r>
            <a:endParaRPr sz="2800">
              <a:latin typeface="Geneva"/>
              <a:cs typeface="Genev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548127" y="3352800"/>
            <a:ext cx="4047744" cy="26868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500" y="356361"/>
            <a:ext cx="48768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70" dirty="0">
                <a:solidFill>
                  <a:srgbClr val="C1951C"/>
                </a:solidFill>
                <a:latin typeface="Geneva"/>
                <a:cs typeface="Geneva"/>
              </a:rPr>
              <a:t>Activity </a:t>
            </a:r>
            <a:r>
              <a:rPr sz="3600" spc="-245" dirty="0">
                <a:solidFill>
                  <a:srgbClr val="C1951C"/>
                </a:solidFill>
                <a:latin typeface="Geneva"/>
                <a:cs typeface="Geneva"/>
              </a:rPr>
              <a:t>2: </a:t>
            </a:r>
            <a:r>
              <a:rPr sz="3600" spc="-125" dirty="0">
                <a:solidFill>
                  <a:srgbClr val="C1951C"/>
                </a:solidFill>
                <a:latin typeface="Geneva"/>
                <a:cs typeface="Geneva"/>
              </a:rPr>
              <a:t>Internal</a:t>
            </a:r>
            <a:r>
              <a:rPr sz="3600" spc="-140" dirty="0">
                <a:solidFill>
                  <a:srgbClr val="C1951C"/>
                </a:solidFill>
                <a:latin typeface="Geneva"/>
                <a:cs typeface="Geneva"/>
              </a:rPr>
              <a:t> </a:t>
            </a:r>
            <a:r>
              <a:rPr sz="3600" spc="30" dirty="0">
                <a:solidFill>
                  <a:srgbClr val="C1951C"/>
                </a:solidFill>
                <a:latin typeface="Geneva"/>
                <a:cs typeface="Geneva"/>
              </a:rPr>
              <a:t>Risks</a:t>
            </a:r>
            <a:endParaRPr sz="3600">
              <a:latin typeface="Geneva"/>
              <a:cs typeface="Genev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500" y="2036191"/>
            <a:ext cx="764984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315085">
              <a:lnSpc>
                <a:spcPct val="100000"/>
              </a:lnSpc>
              <a:spcBef>
                <a:spcPts val="95"/>
              </a:spcBef>
            </a:pP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What </a:t>
            </a:r>
            <a:r>
              <a:rPr sz="2800" spc="-180" dirty="0">
                <a:solidFill>
                  <a:srgbClr val="001F5F"/>
                </a:solidFill>
                <a:latin typeface="Geneva"/>
                <a:cs typeface="Geneva"/>
              </a:rPr>
              <a:t>other </a:t>
            </a:r>
            <a:r>
              <a:rPr sz="2800" spc="-110" dirty="0">
                <a:solidFill>
                  <a:srgbClr val="001F5F"/>
                </a:solidFill>
                <a:latin typeface="Geneva"/>
                <a:cs typeface="Geneva"/>
              </a:rPr>
              <a:t>internal </a:t>
            </a: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risks can </a:t>
            </a:r>
            <a:r>
              <a:rPr sz="2800" spc="5" dirty="0">
                <a:solidFill>
                  <a:srgbClr val="001F5F"/>
                </a:solidFill>
                <a:latin typeface="Geneva"/>
                <a:cs typeface="Geneva"/>
              </a:rPr>
              <a:t>a</a:t>
            </a:r>
            <a:r>
              <a:rPr sz="2800" spc="-41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60" dirty="0">
                <a:solidFill>
                  <a:srgbClr val="001F5F"/>
                </a:solidFill>
                <a:latin typeface="Geneva"/>
                <a:cs typeface="Geneva"/>
              </a:rPr>
              <a:t>business  </a:t>
            </a:r>
            <a:r>
              <a:rPr sz="2800" spc="-120" dirty="0">
                <a:solidFill>
                  <a:srgbClr val="001F5F"/>
                </a:solidFill>
                <a:latin typeface="Geneva"/>
                <a:cs typeface="Geneva"/>
              </a:rPr>
              <a:t>owner</a:t>
            </a:r>
            <a:r>
              <a:rPr sz="2800" spc="-14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50" dirty="0">
                <a:solidFill>
                  <a:srgbClr val="001F5F"/>
                </a:solidFill>
                <a:latin typeface="Geneva"/>
                <a:cs typeface="Geneva"/>
              </a:rPr>
              <a:t>control?</a:t>
            </a:r>
            <a:endParaRPr sz="2800">
              <a:latin typeface="Geneva"/>
              <a:cs typeface="Genev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2895600"/>
            <a:ext cx="1620012" cy="27142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98419" y="2718942"/>
            <a:ext cx="29470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0" dirty="0"/>
              <a:t>External</a:t>
            </a:r>
            <a:r>
              <a:rPr spc="-254" dirty="0"/>
              <a:t> </a:t>
            </a:r>
            <a:r>
              <a:rPr spc="30" dirty="0"/>
              <a:t>Risks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61214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80" dirty="0"/>
              <a:t>Competition </a:t>
            </a:r>
            <a:r>
              <a:rPr spc="-85" dirty="0"/>
              <a:t>and </a:t>
            </a:r>
            <a:r>
              <a:rPr spc="-140" dirty="0"/>
              <a:t>Market</a:t>
            </a:r>
            <a:r>
              <a:rPr spc="-380" dirty="0"/>
              <a:t> </a:t>
            </a:r>
            <a:r>
              <a:rPr spc="30" dirty="0"/>
              <a:t>Risks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68300" y="875223"/>
            <a:ext cx="7812405" cy="3303270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Loss </a:t>
            </a:r>
            <a:r>
              <a:rPr sz="3000" spc="-245" dirty="0">
                <a:solidFill>
                  <a:srgbClr val="122E5A"/>
                </a:solidFill>
                <a:latin typeface="Geneva"/>
                <a:cs typeface="Geneva"/>
              </a:rPr>
              <a:t>of </a:t>
            </a:r>
            <a:r>
              <a:rPr sz="3000" spc="-125" dirty="0">
                <a:solidFill>
                  <a:srgbClr val="122E5A"/>
                </a:solidFill>
                <a:latin typeface="Geneva"/>
                <a:cs typeface="Geneva"/>
              </a:rPr>
              <a:t>clients </a:t>
            </a:r>
            <a:r>
              <a:rPr sz="3000" spc="-155" dirty="0">
                <a:solidFill>
                  <a:srgbClr val="122E5A"/>
                </a:solidFill>
                <a:latin typeface="Geneva"/>
                <a:cs typeface="Geneva"/>
              </a:rPr>
              <a:t>or</a:t>
            </a:r>
            <a:r>
              <a:rPr sz="3000" spc="-27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customers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Loss </a:t>
            </a:r>
            <a:r>
              <a:rPr sz="3000" spc="-245" dirty="0">
                <a:solidFill>
                  <a:srgbClr val="122E5A"/>
                </a:solidFill>
                <a:latin typeface="Geneva"/>
                <a:cs typeface="Geneva"/>
              </a:rPr>
              <a:t>of</a:t>
            </a:r>
            <a:r>
              <a:rPr sz="3000" spc="-28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employees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1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55" dirty="0">
                <a:solidFill>
                  <a:srgbClr val="122E5A"/>
                </a:solidFill>
                <a:latin typeface="Geneva"/>
                <a:cs typeface="Geneva"/>
              </a:rPr>
              <a:t>Decrease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in </a:t>
            </a:r>
            <a:r>
              <a:rPr sz="3000" spc="-30" dirty="0">
                <a:solidFill>
                  <a:srgbClr val="122E5A"/>
                </a:solidFill>
                <a:latin typeface="Geneva"/>
                <a:cs typeface="Geneva"/>
              </a:rPr>
              <a:t>sales </a:t>
            </a:r>
            <a:r>
              <a:rPr sz="3000" spc="-185" dirty="0">
                <a:solidFill>
                  <a:srgbClr val="122E5A"/>
                </a:solidFill>
                <a:latin typeface="Geneva"/>
                <a:cs typeface="Geneva"/>
              </a:rPr>
              <a:t>prices/fluctuating</a:t>
            </a:r>
            <a:r>
              <a:rPr sz="3000" spc="-60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markets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50" dirty="0">
                <a:solidFill>
                  <a:srgbClr val="122E5A"/>
                </a:solidFill>
                <a:latin typeface="Geneva"/>
                <a:cs typeface="Geneva"/>
              </a:rPr>
              <a:t>Increases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in </a:t>
            </a:r>
            <a:r>
              <a:rPr sz="3000" spc="-135" dirty="0">
                <a:solidFill>
                  <a:srgbClr val="122E5A"/>
                </a:solidFill>
                <a:latin typeface="Geneva"/>
                <a:cs typeface="Geneva"/>
              </a:rPr>
              <a:t>vendor</a:t>
            </a:r>
            <a:r>
              <a:rPr sz="3000" spc="-42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70" dirty="0">
                <a:solidFill>
                  <a:srgbClr val="122E5A"/>
                </a:solidFill>
                <a:latin typeface="Geneva"/>
                <a:cs typeface="Geneva"/>
              </a:rPr>
              <a:t>costs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15" dirty="0">
                <a:solidFill>
                  <a:srgbClr val="122E5A"/>
                </a:solidFill>
                <a:latin typeface="Geneva"/>
                <a:cs typeface="Geneva"/>
              </a:rPr>
              <a:t>Oil </a:t>
            </a:r>
            <a:r>
              <a:rPr sz="3000" spc="-155" dirty="0">
                <a:solidFill>
                  <a:srgbClr val="122E5A"/>
                </a:solidFill>
                <a:latin typeface="Geneva"/>
                <a:cs typeface="Geneva"/>
              </a:rPr>
              <a:t>or </a:t>
            </a:r>
            <a:r>
              <a:rPr sz="3000" spc="-70" dirty="0">
                <a:solidFill>
                  <a:srgbClr val="122E5A"/>
                </a:solidFill>
                <a:latin typeface="Geneva"/>
                <a:cs typeface="Geneva"/>
              </a:rPr>
              <a:t>gasoline </a:t>
            </a:r>
            <a:r>
              <a:rPr sz="3000" spc="-110" dirty="0">
                <a:solidFill>
                  <a:srgbClr val="122E5A"/>
                </a:solidFill>
                <a:latin typeface="Geneva"/>
                <a:cs typeface="Geneva"/>
              </a:rPr>
              <a:t>price</a:t>
            </a:r>
            <a:r>
              <a:rPr sz="3000" spc="-53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increases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1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30" dirty="0">
                <a:solidFill>
                  <a:srgbClr val="122E5A"/>
                </a:solidFill>
                <a:latin typeface="Geneva"/>
                <a:cs typeface="Geneva"/>
              </a:rPr>
              <a:t>Fixed </a:t>
            </a:r>
            <a:r>
              <a:rPr sz="3000" spc="-204" dirty="0">
                <a:solidFill>
                  <a:srgbClr val="122E5A"/>
                </a:solidFill>
                <a:latin typeface="Geneva"/>
                <a:cs typeface="Geneva"/>
              </a:rPr>
              <a:t>cost </a:t>
            </a:r>
            <a:r>
              <a:rPr sz="3000" spc="-80" dirty="0">
                <a:solidFill>
                  <a:srgbClr val="122E5A"/>
                </a:solidFill>
                <a:latin typeface="Geneva"/>
                <a:cs typeface="Geneva"/>
              </a:rPr>
              <a:t>changes </a:t>
            </a:r>
            <a:r>
              <a:rPr sz="3000" spc="-135" dirty="0">
                <a:solidFill>
                  <a:srgbClr val="122E5A"/>
                </a:solidFill>
                <a:latin typeface="Geneva"/>
                <a:cs typeface="Geneva"/>
              </a:rPr>
              <a:t>(e.g.,</a:t>
            </a:r>
            <a:r>
              <a:rPr sz="3000" spc="-40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229" dirty="0">
                <a:solidFill>
                  <a:srgbClr val="122E5A"/>
                </a:solidFill>
                <a:latin typeface="Geneva"/>
                <a:cs typeface="Geneva"/>
              </a:rPr>
              <a:t>rent)</a:t>
            </a:r>
            <a:endParaRPr sz="30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58159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0" dirty="0"/>
              <a:t>Business </a:t>
            </a:r>
            <a:r>
              <a:rPr spc="-140" dirty="0"/>
              <a:t>Environment</a:t>
            </a:r>
            <a:r>
              <a:rPr spc="-415" dirty="0"/>
              <a:t> </a:t>
            </a:r>
            <a:r>
              <a:rPr spc="30" dirty="0"/>
              <a:t>Risks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1488312"/>
            <a:ext cx="3099435" cy="2210435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70" dirty="0">
                <a:solidFill>
                  <a:srgbClr val="122E5A"/>
                </a:solidFill>
                <a:latin typeface="Geneva"/>
                <a:cs typeface="Geneva"/>
              </a:rPr>
              <a:t>Laws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25" dirty="0">
                <a:solidFill>
                  <a:srgbClr val="122E5A"/>
                </a:solidFill>
                <a:latin typeface="Geneva"/>
                <a:cs typeface="Geneva"/>
              </a:rPr>
              <a:t>Weather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1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Natural</a:t>
            </a:r>
            <a:r>
              <a:rPr sz="3000" spc="-229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95" dirty="0">
                <a:solidFill>
                  <a:srgbClr val="122E5A"/>
                </a:solidFill>
                <a:latin typeface="Geneva"/>
                <a:cs typeface="Geneva"/>
              </a:rPr>
              <a:t>Disaster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35" dirty="0">
                <a:solidFill>
                  <a:srgbClr val="122E5A"/>
                </a:solidFill>
                <a:latin typeface="Geneva"/>
                <a:cs typeface="Geneva"/>
              </a:rPr>
              <a:t>Community</a:t>
            </a:r>
            <a:endParaRPr sz="3000">
              <a:latin typeface="Geneva"/>
              <a:cs typeface="Genev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460747" y="1717548"/>
            <a:ext cx="4425696" cy="26441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495800" y="1752600"/>
            <a:ext cx="4305300" cy="25237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491228" y="1748027"/>
            <a:ext cx="4314825" cy="2533015"/>
          </a:xfrm>
          <a:custGeom>
            <a:avLst/>
            <a:gdLst/>
            <a:ahLst/>
            <a:cxnLst/>
            <a:rect l="l" t="t" r="r" b="b"/>
            <a:pathLst>
              <a:path w="4314825" h="2533015">
                <a:moveTo>
                  <a:pt x="0" y="2532888"/>
                </a:moveTo>
                <a:lnTo>
                  <a:pt x="4314444" y="2532888"/>
                </a:lnTo>
                <a:lnTo>
                  <a:pt x="4314444" y="0"/>
                </a:lnTo>
                <a:lnTo>
                  <a:pt x="0" y="0"/>
                </a:lnTo>
                <a:lnTo>
                  <a:pt x="0" y="253288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0619" y="3352800"/>
            <a:ext cx="1620012" cy="27142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4500" y="356362"/>
            <a:ext cx="7148195" cy="5689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550" spc="-60" dirty="0"/>
              <a:t>Discussion </a:t>
            </a:r>
            <a:r>
              <a:rPr sz="3550" spc="-120" dirty="0"/>
              <a:t>Point </a:t>
            </a:r>
            <a:r>
              <a:rPr sz="3550" spc="-285" dirty="0"/>
              <a:t>#3: </a:t>
            </a:r>
            <a:r>
              <a:rPr sz="3550" spc="-90" dirty="0"/>
              <a:t>External</a:t>
            </a:r>
            <a:r>
              <a:rPr sz="3550" spc="-320" dirty="0"/>
              <a:t> </a:t>
            </a:r>
            <a:r>
              <a:rPr sz="3550" spc="35" dirty="0"/>
              <a:t>Risks</a:t>
            </a:r>
            <a:endParaRPr sz="355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50595" y="2005711"/>
            <a:ext cx="7783830" cy="1732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309370">
              <a:lnSpc>
                <a:spcPct val="100000"/>
              </a:lnSpc>
              <a:spcBef>
                <a:spcPts val="95"/>
              </a:spcBef>
            </a:pPr>
            <a:r>
              <a:rPr sz="2800" spc="-25" dirty="0">
                <a:solidFill>
                  <a:srgbClr val="001F5F"/>
                </a:solidFill>
                <a:latin typeface="Geneva"/>
                <a:cs typeface="Geneva"/>
              </a:rPr>
              <a:t>You </a:t>
            </a:r>
            <a:r>
              <a:rPr sz="2800" spc="-130" dirty="0">
                <a:solidFill>
                  <a:srgbClr val="001F5F"/>
                </a:solidFill>
                <a:latin typeface="Geneva"/>
                <a:cs typeface="Geneva"/>
              </a:rPr>
              <a:t>own </a:t>
            </a:r>
            <a:r>
              <a:rPr sz="2800" spc="5" dirty="0">
                <a:solidFill>
                  <a:srgbClr val="001F5F"/>
                </a:solidFill>
                <a:latin typeface="Geneva"/>
                <a:cs typeface="Geneva"/>
              </a:rPr>
              <a:t>a </a:t>
            </a:r>
            <a:r>
              <a:rPr sz="2800" spc="-130" dirty="0">
                <a:solidFill>
                  <a:srgbClr val="001F5F"/>
                </a:solidFill>
                <a:latin typeface="Geneva"/>
                <a:cs typeface="Geneva"/>
              </a:rPr>
              <a:t>steak </a:t>
            </a:r>
            <a:r>
              <a:rPr sz="2800" spc="-75" dirty="0">
                <a:solidFill>
                  <a:srgbClr val="001F5F"/>
                </a:solidFill>
                <a:latin typeface="Geneva"/>
                <a:cs typeface="Geneva"/>
              </a:rPr>
              <a:t>house. </a:t>
            </a:r>
            <a:r>
              <a:rPr sz="2800" spc="-175" dirty="0">
                <a:solidFill>
                  <a:srgbClr val="001F5F"/>
                </a:solidFill>
                <a:latin typeface="Geneva"/>
                <a:cs typeface="Geneva"/>
              </a:rPr>
              <a:t>A tainted meat  </a:t>
            </a: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scare </a:t>
            </a:r>
            <a:r>
              <a:rPr sz="2800" spc="-60" dirty="0">
                <a:solidFill>
                  <a:srgbClr val="001F5F"/>
                </a:solidFill>
                <a:latin typeface="Geneva"/>
                <a:cs typeface="Geneva"/>
              </a:rPr>
              <a:t>in </a:t>
            </a: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your </a:t>
            </a:r>
            <a:r>
              <a:rPr sz="2800" spc="-50" dirty="0">
                <a:solidFill>
                  <a:srgbClr val="001F5F"/>
                </a:solidFill>
                <a:latin typeface="Geneva"/>
                <a:cs typeface="Geneva"/>
              </a:rPr>
              <a:t>area </a:t>
            </a:r>
            <a:r>
              <a:rPr sz="2800" spc="-75" dirty="0">
                <a:solidFill>
                  <a:srgbClr val="001F5F"/>
                </a:solidFill>
                <a:latin typeface="Geneva"/>
                <a:cs typeface="Geneva"/>
              </a:rPr>
              <a:t>changes </a:t>
            </a:r>
            <a:r>
              <a:rPr sz="2800" spc="-90" dirty="0">
                <a:solidFill>
                  <a:srgbClr val="001F5F"/>
                </a:solidFill>
                <a:latin typeface="Geneva"/>
                <a:cs typeface="Geneva"/>
              </a:rPr>
              <a:t>demand. </a:t>
            </a:r>
            <a:r>
              <a:rPr sz="2800" spc="-75" dirty="0">
                <a:solidFill>
                  <a:srgbClr val="001F5F"/>
                </a:solidFill>
                <a:latin typeface="Geneva"/>
                <a:cs typeface="Geneva"/>
              </a:rPr>
              <a:t>How </a:t>
            </a: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do</a:t>
            </a:r>
            <a:r>
              <a:rPr sz="2800" spc="-69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you  </a:t>
            </a:r>
            <a:r>
              <a:rPr sz="2800" spc="-75" dirty="0">
                <a:solidFill>
                  <a:srgbClr val="001F5F"/>
                </a:solidFill>
                <a:latin typeface="Geneva"/>
                <a:cs typeface="Geneva"/>
              </a:rPr>
              <a:t>manage </a:t>
            </a:r>
            <a:r>
              <a:rPr sz="2800" spc="-155" dirty="0">
                <a:solidFill>
                  <a:srgbClr val="001F5F"/>
                </a:solidFill>
                <a:latin typeface="Geneva"/>
                <a:cs typeface="Geneva"/>
              </a:rPr>
              <a:t>this </a:t>
            </a:r>
            <a:r>
              <a:rPr sz="2800" spc="-80" dirty="0">
                <a:solidFill>
                  <a:srgbClr val="001F5F"/>
                </a:solidFill>
                <a:latin typeface="Geneva"/>
                <a:cs typeface="Geneva"/>
              </a:rPr>
              <a:t>risk </a:t>
            </a:r>
            <a:r>
              <a:rPr sz="2800" spc="-150" dirty="0">
                <a:solidFill>
                  <a:srgbClr val="001F5F"/>
                </a:solidFill>
                <a:latin typeface="Geneva"/>
                <a:cs typeface="Geneva"/>
              </a:rPr>
              <a:t>or</a:t>
            </a:r>
            <a:r>
              <a:rPr sz="2800" spc="-30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65" dirty="0">
                <a:solidFill>
                  <a:srgbClr val="001F5F"/>
                </a:solidFill>
                <a:latin typeface="Geneva"/>
                <a:cs typeface="Geneva"/>
              </a:rPr>
              <a:t>control</a:t>
            </a:r>
            <a:endParaRPr sz="2800">
              <a:latin typeface="Geneva"/>
              <a:cs typeface="Geneva"/>
            </a:endParaRPr>
          </a:p>
          <a:p>
            <a:pPr marL="12700">
              <a:lnSpc>
                <a:spcPct val="100000"/>
              </a:lnSpc>
            </a:pPr>
            <a:r>
              <a:rPr sz="2800" spc="-180" dirty="0">
                <a:solidFill>
                  <a:srgbClr val="001F5F"/>
                </a:solidFill>
                <a:latin typeface="Geneva"/>
                <a:cs typeface="Geneva"/>
              </a:rPr>
              <a:t>its</a:t>
            </a:r>
            <a:r>
              <a:rPr sz="2800" spc="-17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75" dirty="0">
                <a:solidFill>
                  <a:srgbClr val="001F5F"/>
                </a:solidFill>
                <a:latin typeface="Geneva"/>
                <a:cs typeface="Geneva"/>
              </a:rPr>
              <a:t>effects?</a:t>
            </a:r>
            <a:endParaRPr sz="28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19310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10" dirty="0"/>
              <a:t>Welcome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50334" y="1920366"/>
            <a:ext cx="2889885" cy="2007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685" indent="-514984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Agenda</a:t>
            </a:r>
            <a:endParaRPr sz="3000">
              <a:latin typeface="Geneva"/>
              <a:cs typeface="Geneva"/>
            </a:endParaRPr>
          </a:p>
          <a:p>
            <a:pPr marL="527685" indent="-514984">
              <a:lnSpc>
                <a:spcPct val="100000"/>
              </a:lnSpc>
              <a:spcBef>
                <a:spcPts val="240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000" spc="-55" dirty="0">
                <a:solidFill>
                  <a:srgbClr val="122E5A"/>
                </a:solidFill>
                <a:latin typeface="Geneva"/>
                <a:cs typeface="Geneva"/>
              </a:rPr>
              <a:t>Ground</a:t>
            </a:r>
            <a:r>
              <a:rPr sz="3000" spc="-229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25" dirty="0">
                <a:solidFill>
                  <a:srgbClr val="122E5A"/>
                </a:solidFill>
                <a:latin typeface="Geneva"/>
                <a:cs typeface="Geneva"/>
              </a:rPr>
              <a:t>Rules</a:t>
            </a:r>
            <a:endParaRPr sz="3000">
              <a:latin typeface="Geneva"/>
              <a:cs typeface="Geneva"/>
            </a:endParaRPr>
          </a:p>
          <a:p>
            <a:pPr marL="527685" indent="-514984">
              <a:lnSpc>
                <a:spcPct val="100000"/>
              </a:lnSpc>
              <a:spcBef>
                <a:spcPts val="240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Introductions</a:t>
            </a:r>
            <a:endParaRPr sz="3000">
              <a:latin typeface="Geneva"/>
              <a:cs typeface="Genev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" y="1524000"/>
            <a:ext cx="3810000" cy="3810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4723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0" dirty="0"/>
              <a:t>Personal </a:t>
            </a:r>
            <a:r>
              <a:rPr spc="-160" dirty="0"/>
              <a:t>Conflict</a:t>
            </a:r>
            <a:r>
              <a:rPr spc="-455" dirty="0"/>
              <a:t> </a:t>
            </a:r>
            <a:r>
              <a:rPr spc="30" dirty="0"/>
              <a:t>Risks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1488312"/>
            <a:ext cx="6868159" cy="2210435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50" dirty="0">
                <a:solidFill>
                  <a:srgbClr val="122E5A"/>
                </a:solidFill>
                <a:latin typeface="Geneva"/>
                <a:cs typeface="Geneva"/>
              </a:rPr>
              <a:t>Family </a:t>
            </a:r>
            <a:r>
              <a:rPr sz="3000" spc="-120" dirty="0">
                <a:solidFill>
                  <a:srgbClr val="122E5A"/>
                </a:solidFill>
                <a:latin typeface="Geneva"/>
                <a:cs typeface="Geneva"/>
              </a:rPr>
              <a:t>obligations, </a:t>
            </a:r>
            <a:r>
              <a:rPr sz="3000" spc="-45" dirty="0">
                <a:solidFill>
                  <a:srgbClr val="122E5A"/>
                </a:solidFill>
                <a:latin typeface="Geneva"/>
                <a:cs typeface="Geneva"/>
              </a:rPr>
              <a:t>illnesses </a:t>
            </a:r>
            <a:r>
              <a:rPr sz="3000" spc="-155" dirty="0">
                <a:solidFill>
                  <a:srgbClr val="122E5A"/>
                </a:solidFill>
                <a:latin typeface="Geneva"/>
                <a:cs typeface="Geneva"/>
              </a:rPr>
              <a:t>or</a:t>
            </a:r>
            <a:r>
              <a:rPr sz="3000" spc="-58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35" dirty="0">
                <a:solidFill>
                  <a:srgbClr val="122E5A"/>
                </a:solidFill>
                <a:latin typeface="Geneva"/>
                <a:cs typeface="Geneva"/>
              </a:rPr>
              <a:t>deaths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00" dirty="0">
                <a:solidFill>
                  <a:srgbClr val="122E5A"/>
                </a:solidFill>
                <a:latin typeface="Geneva"/>
                <a:cs typeface="Geneva"/>
              </a:rPr>
              <a:t>Events </a:t>
            </a:r>
            <a:r>
              <a:rPr sz="3000" spc="-245" dirty="0">
                <a:solidFill>
                  <a:srgbClr val="122E5A"/>
                </a:solidFill>
                <a:latin typeface="Geneva"/>
                <a:cs typeface="Geneva"/>
              </a:rPr>
              <a:t>of </a:t>
            </a:r>
            <a:r>
              <a:rPr sz="3000" spc="-120" dirty="0">
                <a:solidFill>
                  <a:srgbClr val="122E5A"/>
                </a:solidFill>
                <a:latin typeface="Geneva"/>
                <a:cs typeface="Geneva"/>
              </a:rPr>
              <a:t>disaster </a:t>
            </a:r>
            <a:r>
              <a:rPr sz="3000" spc="-270" dirty="0">
                <a:solidFill>
                  <a:srgbClr val="122E5A"/>
                </a:solidFill>
                <a:latin typeface="Geneva"/>
                <a:cs typeface="Geneva"/>
              </a:rPr>
              <a:t>that </a:t>
            </a:r>
            <a:r>
              <a:rPr sz="3000" spc="-229" dirty="0">
                <a:solidFill>
                  <a:srgbClr val="122E5A"/>
                </a:solidFill>
                <a:latin typeface="Geneva"/>
                <a:cs typeface="Geneva"/>
              </a:rPr>
              <a:t>affect </a:t>
            </a:r>
            <a:r>
              <a:rPr sz="3000" spc="-215" dirty="0">
                <a:solidFill>
                  <a:srgbClr val="122E5A"/>
                </a:solidFill>
                <a:latin typeface="Geneva"/>
                <a:cs typeface="Geneva"/>
              </a:rPr>
              <a:t>the</a:t>
            </a:r>
            <a:r>
              <a:rPr sz="3000" spc="-8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20" dirty="0">
                <a:solidFill>
                  <a:srgbClr val="122E5A"/>
                </a:solidFill>
                <a:latin typeface="Geneva"/>
                <a:cs typeface="Geneva"/>
              </a:rPr>
              <a:t>home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1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35" dirty="0">
                <a:solidFill>
                  <a:srgbClr val="122E5A"/>
                </a:solidFill>
                <a:latin typeface="Geneva"/>
                <a:cs typeface="Geneva"/>
              </a:rPr>
              <a:t>Community</a:t>
            </a:r>
            <a:r>
              <a:rPr sz="3000" spc="-20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involvement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85" dirty="0">
                <a:solidFill>
                  <a:srgbClr val="122E5A"/>
                </a:solidFill>
                <a:latin typeface="Geneva"/>
                <a:cs typeface="Geneva"/>
              </a:rPr>
              <a:t>Complacency</a:t>
            </a:r>
            <a:endParaRPr sz="30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500" y="358851"/>
            <a:ext cx="7140575" cy="3994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50" spc="-50" dirty="0">
                <a:solidFill>
                  <a:srgbClr val="C1951C"/>
                </a:solidFill>
                <a:latin typeface="Geneva"/>
                <a:cs typeface="Geneva"/>
              </a:rPr>
              <a:t>Discussion </a:t>
            </a:r>
            <a:r>
              <a:rPr sz="2450" spc="-90" dirty="0">
                <a:solidFill>
                  <a:srgbClr val="C1951C"/>
                </a:solidFill>
                <a:latin typeface="Geneva"/>
                <a:cs typeface="Geneva"/>
              </a:rPr>
              <a:t>Point </a:t>
            </a:r>
            <a:r>
              <a:rPr sz="2450" spc="-210" dirty="0">
                <a:solidFill>
                  <a:srgbClr val="C1951C"/>
                </a:solidFill>
                <a:latin typeface="Geneva"/>
                <a:cs typeface="Geneva"/>
              </a:rPr>
              <a:t>#4: </a:t>
            </a:r>
            <a:r>
              <a:rPr sz="2450" spc="15" dirty="0">
                <a:solidFill>
                  <a:srgbClr val="C1951C"/>
                </a:solidFill>
                <a:latin typeface="Geneva"/>
                <a:cs typeface="Geneva"/>
              </a:rPr>
              <a:t>Risks </a:t>
            </a:r>
            <a:r>
              <a:rPr sz="2450" spc="-265" dirty="0">
                <a:solidFill>
                  <a:srgbClr val="C1951C"/>
                </a:solidFill>
                <a:latin typeface="Geneva"/>
                <a:cs typeface="Geneva"/>
              </a:rPr>
              <a:t>to </a:t>
            </a:r>
            <a:r>
              <a:rPr sz="2450" spc="-90" dirty="0">
                <a:solidFill>
                  <a:srgbClr val="C1951C"/>
                </a:solidFill>
                <a:latin typeface="Geneva"/>
                <a:cs typeface="Geneva"/>
              </a:rPr>
              <a:t>Continued</a:t>
            </a:r>
            <a:r>
              <a:rPr sz="2450" spc="-170" dirty="0">
                <a:solidFill>
                  <a:srgbClr val="C1951C"/>
                </a:solidFill>
                <a:latin typeface="Geneva"/>
                <a:cs typeface="Geneva"/>
              </a:rPr>
              <a:t> </a:t>
            </a:r>
            <a:r>
              <a:rPr sz="2450" spc="-90" dirty="0">
                <a:solidFill>
                  <a:srgbClr val="C1951C"/>
                </a:solidFill>
                <a:latin typeface="Geneva"/>
                <a:cs typeface="Geneva"/>
              </a:rPr>
              <a:t>Operations</a:t>
            </a:r>
            <a:endParaRPr sz="2450">
              <a:latin typeface="Geneva"/>
              <a:cs typeface="Genev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500" y="2036191"/>
            <a:ext cx="713613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315085">
              <a:lnSpc>
                <a:spcPct val="100000"/>
              </a:lnSpc>
              <a:spcBef>
                <a:spcPts val="95"/>
              </a:spcBef>
            </a:pP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What </a:t>
            </a:r>
            <a:r>
              <a:rPr sz="2800" spc="-35" dirty="0">
                <a:solidFill>
                  <a:srgbClr val="001F5F"/>
                </a:solidFill>
                <a:latin typeface="Geneva"/>
                <a:cs typeface="Geneva"/>
              </a:rPr>
              <a:t>is </a:t>
            </a:r>
            <a:r>
              <a:rPr sz="2800" spc="-100" dirty="0">
                <a:solidFill>
                  <a:srgbClr val="001F5F"/>
                </a:solidFill>
                <a:latin typeface="Geneva"/>
                <a:cs typeface="Geneva"/>
              </a:rPr>
              <a:t>required </a:t>
            </a:r>
            <a:r>
              <a:rPr sz="2800" spc="-204" dirty="0">
                <a:solidFill>
                  <a:srgbClr val="001F5F"/>
                </a:solidFill>
                <a:latin typeface="Geneva"/>
                <a:cs typeface="Geneva"/>
              </a:rPr>
              <a:t>for </a:t>
            </a:r>
            <a:r>
              <a:rPr sz="2800" spc="-145" dirty="0">
                <a:solidFill>
                  <a:srgbClr val="001F5F"/>
                </a:solidFill>
                <a:latin typeface="Geneva"/>
                <a:cs typeface="Geneva"/>
              </a:rPr>
              <a:t>your </a:t>
            </a:r>
            <a:r>
              <a:rPr sz="2800" spc="-60" dirty="0">
                <a:solidFill>
                  <a:srgbClr val="001F5F"/>
                </a:solidFill>
                <a:latin typeface="Geneva"/>
                <a:cs typeface="Geneva"/>
              </a:rPr>
              <a:t>business</a:t>
            </a:r>
            <a:r>
              <a:rPr sz="2800" spc="-32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305" dirty="0">
                <a:solidFill>
                  <a:srgbClr val="001F5F"/>
                </a:solidFill>
                <a:latin typeface="Geneva"/>
                <a:cs typeface="Geneva"/>
              </a:rPr>
              <a:t>to  </a:t>
            </a:r>
            <a:r>
              <a:rPr sz="2800" spc="-135" dirty="0">
                <a:solidFill>
                  <a:srgbClr val="001F5F"/>
                </a:solidFill>
                <a:latin typeface="Geneva"/>
                <a:cs typeface="Geneva"/>
              </a:rPr>
              <a:t>continue</a:t>
            </a:r>
            <a:r>
              <a:rPr sz="2800" spc="-16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14" dirty="0">
                <a:solidFill>
                  <a:srgbClr val="001F5F"/>
                </a:solidFill>
                <a:latin typeface="Geneva"/>
                <a:cs typeface="Geneva"/>
              </a:rPr>
              <a:t>operations?</a:t>
            </a:r>
            <a:endParaRPr sz="2800">
              <a:latin typeface="Geneva"/>
              <a:cs typeface="Genev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2895600"/>
            <a:ext cx="1620012" cy="27142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65035" y="2057399"/>
            <a:ext cx="2378964" cy="41026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36093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50" dirty="0"/>
              <a:t>Risk</a:t>
            </a:r>
            <a:r>
              <a:rPr spc="-280" dirty="0"/>
              <a:t> </a:t>
            </a:r>
            <a:r>
              <a:rPr spc="-170" dirty="0"/>
              <a:t>Identification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4500" y="1488312"/>
            <a:ext cx="5913120" cy="2667635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95" dirty="0">
                <a:solidFill>
                  <a:srgbClr val="122E5A"/>
                </a:solidFill>
                <a:latin typeface="Geneva"/>
                <a:cs typeface="Geneva"/>
              </a:rPr>
              <a:t>Written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business</a:t>
            </a:r>
            <a:r>
              <a:rPr sz="3000" spc="-16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plan</a:t>
            </a:r>
            <a:endParaRPr sz="3000">
              <a:latin typeface="Geneva"/>
              <a:cs typeface="Geneva"/>
            </a:endParaRPr>
          </a:p>
          <a:p>
            <a:pPr marL="355600" marR="89281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Outside </a:t>
            </a:r>
            <a:r>
              <a:rPr sz="3000" spc="-95" dirty="0">
                <a:solidFill>
                  <a:srgbClr val="122E5A"/>
                </a:solidFill>
                <a:latin typeface="Geneva"/>
                <a:cs typeface="Geneva"/>
              </a:rPr>
              <a:t>sources </a:t>
            </a:r>
            <a:r>
              <a:rPr sz="3000" spc="-325" dirty="0">
                <a:solidFill>
                  <a:srgbClr val="122E5A"/>
                </a:solidFill>
                <a:latin typeface="Geneva"/>
                <a:cs typeface="Geneva"/>
              </a:rPr>
              <a:t>to </a:t>
            </a: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assist</a:t>
            </a:r>
            <a:r>
              <a:rPr sz="3000" spc="-20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in  </a:t>
            </a:r>
            <a:r>
              <a:rPr sz="3000" spc="-155" dirty="0">
                <a:solidFill>
                  <a:srgbClr val="122E5A"/>
                </a:solidFill>
                <a:latin typeface="Geneva"/>
                <a:cs typeface="Geneva"/>
              </a:rPr>
              <a:t>identifying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1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25" dirty="0">
                <a:solidFill>
                  <a:srgbClr val="122E5A"/>
                </a:solidFill>
                <a:latin typeface="Geneva"/>
                <a:cs typeface="Geneva"/>
              </a:rPr>
              <a:t>Risks </a:t>
            </a:r>
            <a:r>
              <a:rPr sz="3000" spc="-245" dirty="0">
                <a:solidFill>
                  <a:srgbClr val="122E5A"/>
                </a:solidFill>
                <a:latin typeface="Geneva"/>
                <a:cs typeface="Geneva"/>
              </a:rPr>
              <a:t>of </a:t>
            </a:r>
            <a:r>
              <a:rPr sz="3000" spc="-155" dirty="0">
                <a:solidFill>
                  <a:srgbClr val="122E5A"/>
                </a:solidFill>
                <a:latin typeface="Geneva"/>
                <a:cs typeface="Geneva"/>
              </a:rPr>
              <a:t>your </a:t>
            </a:r>
            <a:r>
              <a:rPr sz="3000" spc="-120" dirty="0">
                <a:solidFill>
                  <a:srgbClr val="122E5A"/>
                </a:solidFill>
                <a:latin typeface="Geneva"/>
                <a:cs typeface="Geneva"/>
              </a:rPr>
              <a:t>vendors </a:t>
            </a:r>
            <a:r>
              <a:rPr sz="3000" spc="-155" dirty="0">
                <a:solidFill>
                  <a:srgbClr val="122E5A"/>
                </a:solidFill>
                <a:latin typeface="Geneva"/>
                <a:cs typeface="Geneva"/>
              </a:rPr>
              <a:t>or</a:t>
            </a:r>
            <a:r>
              <a:rPr sz="3000" spc="-38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90" dirty="0">
                <a:solidFill>
                  <a:srgbClr val="122E5A"/>
                </a:solidFill>
                <a:latin typeface="Geneva"/>
                <a:cs typeface="Geneva"/>
              </a:rPr>
              <a:t>supplier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35" dirty="0">
                <a:solidFill>
                  <a:srgbClr val="122E5A"/>
                </a:solidFill>
                <a:latin typeface="Geneva"/>
                <a:cs typeface="Geneva"/>
              </a:rPr>
              <a:t>Business </a:t>
            </a:r>
            <a:r>
              <a:rPr sz="3000" spc="-185" dirty="0">
                <a:solidFill>
                  <a:srgbClr val="122E5A"/>
                </a:solidFill>
                <a:latin typeface="Geneva"/>
                <a:cs typeface="Geneva"/>
              </a:rPr>
              <a:t>continuity</a:t>
            </a:r>
            <a:r>
              <a:rPr sz="3000" spc="-36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00" dirty="0">
                <a:solidFill>
                  <a:srgbClr val="122E5A"/>
                </a:solidFill>
                <a:latin typeface="Geneva"/>
                <a:cs typeface="Geneva"/>
              </a:rPr>
              <a:t>assessment</a:t>
            </a:r>
            <a:endParaRPr sz="30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29972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90" dirty="0"/>
              <a:t>Warning</a:t>
            </a:r>
            <a:r>
              <a:rPr spc="-285" dirty="0"/>
              <a:t> </a:t>
            </a:r>
            <a:r>
              <a:rPr spc="-35" dirty="0"/>
              <a:t>Signs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967485"/>
            <a:ext cx="8152130" cy="2578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96265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40" dirty="0">
                <a:solidFill>
                  <a:srgbClr val="122E5A"/>
                </a:solidFill>
                <a:latin typeface="Geneva"/>
                <a:cs typeface="Geneva"/>
              </a:rPr>
              <a:t>Excessive </a:t>
            </a:r>
            <a:r>
              <a:rPr sz="3000" spc="-215" dirty="0">
                <a:solidFill>
                  <a:srgbClr val="122E5A"/>
                </a:solidFill>
                <a:latin typeface="Geneva"/>
                <a:cs typeface="Geneva"/>
              </a:rPr>
              <a:t>debt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in </a:t>
            </a:r>
            <a:r>
              <a:rPr sz="3000" spc="-130" dirty="0">
                <a:solidFill>
                  <a:srgbClr val="122E5A"/>
                </a:solidFill>
                <a:latin typeface="Geneva"/>
                <a:cs typeface="Geneva"/>
              </a:rPr>
              <a:t>relation </a:t>
            </a:r>
            <a:r>
              <a:rPr sz="3000" spc="-325" dirty="0">
                <a:solidFill>
                  <a:srgbClr val="122E5A"/>
                </a:solidFill>
                <a:latin typeface="Geneva"/>
                <a:cs typeface="Geneva"/>
              </a:rPr>
              <a:t>to </a:t>
            </a:r>
            <a:r>
              <a:rPr sz="3000" spc="-110" dirty="0">
                <a:solidFill>
                  <a:srgbClr val="122E5A"/>
                </a:solidFill>
                <a:latin typeface="Geneva"/>
                <a:cs typeface="Geneva"/>
              </a:rPr>
              <a:t>owners</a:t>
            </a:r>
            <a:r>
              <a:rPr sz="3000" spc="-33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75" dirty="0">
                <a:solidFill>
                  <a:srgbClr val="122E5A"/>
                </a:solidFill>
                <a:latin typeface="Geneva"/>
                <a:cs typeface="Geneva"/>
              </a:rPr>
              <a:t>equity  </a:t>
            </a:r>
            <a:r>
              <a:rPr sz="3000" spc="-260" dirty="0">
                <a:solidFill>
                  <a:srgbClr val="122E5A"/>
                </a:solidFill>
                <a:latin typeface="Geneva"/>
                <a:cs typeface="Geneva"/>
              </a:rPr>
              <a:t>(total </a:t>
            </a:r>
            <a:r>
              <a:rPr sz="3000" spc="-90" dirty="0">
                <a:solidFill>
                  <a:srgbClr val="122E5A"/>
                </a:solidFill>
                <a:latin typeface="Geneva"/>
                <a:cs typeface="Geneva"/>
              </a:rPr>
              <a:t>liabilities </a:t>
            </a:r>
            <a:r>
              <a:rPr sz="3000" spc="-785" dirty="0">
                <a:solidFill>
                  <a:srgbClr val="122E5A"/>
                </a:solidFill>
                <a:latin typeface="Geneva"/>
                <a:cs typeface="Geneva"/>
              </a:rPr>
              <a:t>/ </a:t>
            </a:r>
            <a:r>
              <a:rPr sz="3000" spc="-135" dirty="0">
                <a:solidFill>
                  <a:srgbClr val="122E5A"/>
                </a:solidFill>
                <a:latin typeface="Geneva"/>
                <a:cs typeface="Geneva"/>
              </a:rPr>
              <a:t>owner’s</a:t>
            </a:r>
            <a:r>
              <a:rPr sz="3000" spc="-254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204" dirty="0">
                <a:solidFill>
                  <a:srgbClr val="122E5A"/>
                </a:solidFill>
                <a:latin typeface="Geneva"/>
                <a:cs typeface="Geneva"/>
              </a:rPr>
              <a:t>equity)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0" dirty="0">
                <a:solidFill>
                  <a:srgbClr val="122E5A"/>
                </a:solidFill>
                <a:latin typeface="Geneva"/>
                <a:cs typeface="Geneva"/>
              </a:rPr>
              <a:t>Reliance </a:t>
            </a:r>
            <a:r>
              <a:rPr sz="3000" spc="-120" dirty="0">
                <a:solidFill>
                  <a:srgbClr val="122E5A"/>
                </a:solidFill>
                <a:latin typeface="Geneva"/>
                <a:cs typeface="Geneva"/>
              </a:rPr>
              <a:t>on </a:t>
            </a:r>
            <a:r>
              <a:rPr sz="3000" spc="5" dirty="0">
                <a:solidFill>
                  <a:srgbClr val="122E5A"/>
                </a:solidFill>
                <a:latin typeface="Geneva"/>
                <a:cs typeface="Geneva"/>
              </a:rPr>
              <a:t>a </a:t>
            </a:r>
            <a:r>
              <a:rPr sz="3000" spc="-55" dirty="0">
                <a:solidFill>
                  <a:srgbClr val="122E5A"/>
                </a:solidFill>
                <a:latin typeface="Geneva"/>
                <a:cs typeface="Geneva"/>
              </a:rPr>
              <a:t>small </a:t>
            </a:r>
            <a:r>
              <a:rPr sz="3000" spc="-125" dirty="0">
                <a:solidFill>
                  <a:srgbClr val="122E5A"/>
                </a:solidFill>
                <a:latin typeface="Geneva"/>
                <a:cs typeface="Geneva"/>
              </a:rPr>
              <a:t>number</a:t>
            </a:r>
            <a:r>
              <a:rPr sz="3000" spc="-67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245" dirty="0">
                <a:solidFill>
                  <a:srgbClr val="122E5A"/>
                </a:solidFill>
                <a:latin typeface="Geneva"/>
                <a:cs typeface="Geneva"/>
              </a:rPr>
              <a:t>of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customers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0" dirty="0">
                <a:solidFill>
                  <a:srgbClr val="122E5A"/>
                </a:solidFill>
                <a:latin typeface="Geneva"/>
                <a:cs typeface="Geneva"/>
              </a:rPr>
              <a:t>Reliance </a:t>
            </a:r>
            <a:r>
              <a:rPr sz="3000" spc="-120" dirty="0">
                <a:solidFill>
                  <a:srgbClr val="122E5A"/>
                </a:solidFill>
                <a:latin typeface="Geneva"/>
                <a:cs typeface="Geneva"/>
              </a:rPr>
              <a:t>on </a:t>
            </a:r>
            <a:r>
              <a:rPr sz="3000" spc="-100" dirty="0">
                <a:solidFill>
                  <a:srgbClr val="122E5A"/>
                </a:solidFill>
                <a:latin typeface="Geneva"/>
                <a:cs typeface="Geneva"/>
              </a:rPr>
              <a:t>one</a:t>
            </a:r>
            <a:r>
              <a:rPr sz="3000" spc="-434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90" dirty="0">
                <a:solidFill>
                  <a:srgbClr val="122E5A"/>
                </a:solidFill>
                <a:latin typeface="Geneva"/>
                <a:cs typeface="Geneva"/>
              </a:rPr>
              <a:t>product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0" dirty="0">
                <a:solidFill>
                  <a:srgbClr val="122E5A"/>
                </a:solidFill>
                <a:latin typeface="Geneva"/>
                <a:cs typeface="Geneva"/>
              </a:rPr>
              <a:t>Reliance </a:t>
            </a:r>
            <a:r>
              <a:rPr sz="3000" spc="-120" dirty="0">
                <a:solidFill>
                  <a:srgbClr val="122E5A"/>
                </a:solidFill>
                <a:latin typeface="Geneva"/>
                <a:cs typeface="Geneva"/>
              </a:rPr>
              <a:t>on </a:t>
            </a:r>
            <a:r>
              <a:rPr sz="3000" spc="-100" dirty="0">
                <a:solidFill>
                  <a:srgbClr val="122E5A"/>
                </a:solidFill>
                <a:latin typeface="Geneva"/>
                <a:cs typeface="Geneva"/>
              </a:rPr>
              <a:t>one </a:t>
            </a:r>
            <a:r>
              <a:rPr sz="3000" spc="-155" dirty="0">
                <a:solidFill>
                  <a:srgbClr val="122E5A"/>
                </a:solidFill>
                <a:latin typeface="Geneva"/>
                <a:cs typeface="Geneva"/>
              </a:rPr>
              <a:t>or </a:t>
            </a:r>
            <a:r>
              <a:rPr sz="3000" spc="5" dirty="0">
                <a:solidFill>
                  <a:srgbClr val="122E5A"/>
                </a:solidFill>
                <a:latin typeface="Geneva"/>
                <a:cs typeface="Geneva"/>
              </a:rPr>
              <a:t>a </a:t>
            </a:r>
            <a:r>
              <a:rPr sz="3000" spc="-60" dirty="0">
                <a:solidFill>
                  <a:srgbClr val="122E5A"/>
                </a:solidFill>
                <a:latin typeface="Geneva"/>
                <a:cs typeface="Geneva"/>
              </a:rPr>
              <a:t>small </a:t>
            </a:r>
            <a:r>
              <a:rPr sz="3000" spc="-125" dirty="0">
                <a:solidFill>
                  <a:srgbClr val="122E5A"/>
                </a:solidFill>
                <a:latin typeface="Geneva"/>
                <a:cs typeface="Geneva"/>
              </a:rPr>
              <a:t>number</a:t>
            </a:r>
            <a:r>
              <a:rPr sz="3000" spc="-73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245" dirty="0">
                <a:solidFill>
                  <a:srgbClr val="122E5A"/>
                </a:solidFill>
                <a:latin typeface="Geneva"/>
                <a:cs typeface="Geneva"/>
              </a:rPr>
              <a:t>of </a:t>
            </a:r>
            <a:r>
              <a:rPr sz="3000" spc="-120" dirty="0">
                <a:solidFill>
                  <a:srgbClr val="122E5A"/>
                </a:solidFill>
                <a:latin typeface="Geneva"/>
                <a:cs typeface="Geneva"/>
              </a:rPr>
              <a:t>vendors</a:t>
            </a:r>
            <a:endParaRPr sz="30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5587" y="356361"/>
            <a:ext cx="29972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90" dirty="0"/>
              <a:t>Warning</a:t>
            </a:r>
            <a:r>
              <a:rPr spc="-285" dirty="0"/>
              <a:t> </a:t>
            </a:r>
            <a:r>
              <a:rPr spc="-35" dirty="0"/>
              <a:t>Signs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5587" y="879093"/>
            <a:ext cx="7854315" cy="312483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25" dirty="0">
                <a:solidFill>
                  <a:srgbClr val="122E5A"/>
                </a:solidFill>
                <a:latin typeface="Geneva"/>
                <a:cs typeface="Geneva"/>
              </a:rPr>
              <a:t>Cash </a:t>
            </a:r>
            <a:r>
              <a:rPr sz="3000" spc="-175" dirty="0">
                <a:solidFill>
                  <a:srgbClr val="122E5A"/>
                </a:solidFill>
                <a:latin typeface="Geneva"/>
                <a:cs typeface="Geneva"/>
              </a:rPr>
              <a:t>flow</a:t>
            </a:r>
            <a:r>
              <a:rPr sz="3000" spc="-38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14" dirty="0">
                <a:solidFill>
                  <a:srgbClr val="122E5A"/>
                </a:solidFill>
                <a:latin typeface="Geneva"/>
                <a:cs typeface="Geneva"/>
              </a:rPr>
              <a:t>problems</a:t>
            </a:r>
            <a:endParaRPr sz="3000">
              <a:latin typeface="Geneva"/>
              <a:cs typeface="Geneva"/>
            </a:endParaRPr>
          </a:p>
          <a:p>
            <a:pPr marL="355600" marR="508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00" dirty="0">
                <a:solidFill>
                  <a:srgbClr val="122E5A"/>
                </a:solidFill>
                <a:latin typeface="Geneva"/>
                <a:cs typeface="Geneva"/>
              </a:rPr>
              <a:t>Irregularities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in </a:t>
            </a:r>
            <a:r>
              <a:rPr sz="3000" spc="-135" dirty="0">
                <a:solidFill>
                  <a:srgbClr val="122E5A"/>
                </a:solidFill>
                <a:latin typeface="Geneva"/>
                <a:cs typeface="Geneva"/>
              </a:rPr>
              <a:t>accounting, </a:t>
            </a:r>
            <a:r>
              <a:rPr sz="3000" spc="-90" dirty="0">
                <a:solidFill>
                  <a:srgbClr val="122E5A"/>
                </a:solidFill>
                <a:latin typeface="Geneva"/>
                <a:cs typeface="Geneva"/>
              </a:rPr>
              <a:t>bank </a:t>
            </a:r>
            <a:r>
              <a:rPr sz="3000" spc="-155" dirty="0">
                <a:solidFill>
                  <a:srgbClr val="122E5A"/>
                </a:solidFill>
                <a:latin typeface="Geneva"/>
                <a:cs typeface="Geneva"/>
              </a:rPr>
              <a:t>or</a:t>
            </a:r>
            <a:r>
              <a:rPr sz="3000" spc="-50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55" dirty="0">
                <a:solidFill>
                  <a:srgbClr val="122E5A"/>
                </a:solidFill>
                <a:latin typeface="Geneva"/>
                <a:cs typeface="Geneva"/>
              </a:rPr>
              <a:t>timecard  </a:t>
            </a:r>
            <a:r>
              <a:rPr sz="3000" spc="-120" dirty="0">
                <a:solidFill>
                  <a:srgbClr val="122E5A"/>
                </a:solidFill>
                <a:latin typeface="Geneva"/>
                <a:cs typeface="Geneva"/>
              </a:rPr>
              <a:t>records</a:t>
            </a:r>
            <a:endParaRPr sz="3000">
              <a:latin typeface="Geneva"/>
              <a:cs typeface="Geneva"/>
            </a:endParaRPr>
          </a:p>
          <a:p>
            <a:pPr marL="355600" marR="1991360" indent="-342900">
              <a:lnSpc>
                <a:spcPct val="100000"/>
              </a:lnSpc>
              <a:spcBef>
                <a:spcPts val="71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00" dirty="0">
                <a:solidFill>
                  <a:srgbClr val="122E5A"/>
                </a:solidFill>
                <a:latin typeface="Geneva"/>
                <a:cs typeface="Geneva"/>
              </a:rPr>
              <a:t>Irregularities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in </a:t>
            </a:r>
            <a:r>
              <a:rPr sz="3000" spc="-180" dirty="0">
                <a:solidFill>
                  <a:srgbClr val="122E5A"/>
                </a:solidFill>
                <a:latin typeface="Geneva"/>
                <a:cs typeface="Geneva"/>
              </a:rPr>
              <a:t>computer</a:t>
            </a:r>
            <a:r>
              <a:rPr sz="3000" spc="-39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70" dirty="0">
                <a:solidFill>
                  <a:srgbClr val="122E5A"/>
                </a:solidFill>
                <a:latin typeface="Geneva"/>
                <a:cs typeface="Geneva"/>
              </a:rPr>
              <a:t>system  </a:t>
            </a:r>
            <a:r>
              <a:rPr sz="3000" spc="-140" dirty="0">
                <a:solidFill>
                  <a:srgbClr val="122E5A"/>
                </a:solidFill>
                <a:latin typeface="Geneva"/>
                <a:cs typeface="Geneva"/>
              </a:rPr>
              <a:t>administrative</a:t>
            </a:r>
            <a:r>
              <a:rPr sz="3000" spc="-204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75" dirty="0">
                <a:solidFill>
                  <a:srgbClr val="122E5A"/>
                </a:solidFill>
                <a:latin typeface="Geneva"/>
                <a:cs typeface="Geneva"/>
              </a:rPr>
              <a:t>reports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45" dirty="0">
                <a:solidFill>
                  <a:srgbClr val="122E5A"/>
                </a:solidFill>
                <a:latin typeface="Geneva"/>
                <a:cs typeface="Geneva"/>
              </a:rPr>
              <a:t>High </a:t>
            </a:r>
            <a:r>
              <a:rPr sz="3000" spc="-114" dirty="0">
                <a:solidFill>
                  <a:srgbClr val="122E5A"/>
                </a:solidFill>
                <a:latin typeface="Geneva"/>
                <a:cs typeface="Geneva"/>
              </a:rPr>
              <a:t>employee </a:t>
            </a:r>
            <a:r>
              <a:rPr sz="3000" spc="-175" dirty="0">
                <a:solidFill>
                  <a:srgbClr val="122E5A"/>
                </a:solidFill>
                <a:latin typeface="Geneva"/>
                <a:cs typeface="Geneva"/>
              </a:rPr>
              <a:t>turnover</a:t>
            </a:r>
            <a:r>
              <a:rPr sz="3000" spc="-41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80" dirty="0">
                <a:solidFill>
                  <a:srgbClr val="122E5A"/>
                </a:solidFill>
                <a:latin typeface="Geneva"/>
                <a:cs typeface="Geneva"/>
              </a:rPr>
              <a:t>rate</a:t>
            </a:r>
            <a:endParaRPr sz="30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31775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50" dirty="0"/>
              <a:t>Risk</a:t>
            </a:r>
            <a:r>
              <a:rPr spc="-280" dirty="0"/>
              <a:t> </a:t>
            </a:r>
            <a:r>
              <a:rPr spc="-95" dirty="0"/>
              <a:t>Evaluation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879093"/>
            <a:ext cx="7983855" cy="220980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60" dirty="0">
                <a:solidFill>
                  <a:srgbClr val="122E5A"/>
                </a:solidFill>
                <a:latin typeface="Geneva"/>
                <a:cs typeface="Geneva"/>
              </a:rPr>
              <a:t>Identify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needs </a:t>
            </a:r>
            <a:r>
              <a:rPr sz="3000" spc="-220" dirty="0">
                <a:solidFill>
                  <a:srgbClr val="122E5A"/>
                </a:solidFill>
                <a:latin typeface="Geneva"/>
                <a:cs typeface="Geneva"/>
              </a:rPr>
              <a:t>for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business</a:t>
            </a:r>
            <a:r>
              <a:rPr sz="3000" spc="-27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85" dirty="0">
                <a:solidFill>
                  <a:srgbClr val="122E5A"/>
                </a:solidFill>
                <a:latin typeface="Geneva"/>
                <a:cs typeface="Geneva"/>
              </a:rPr>
              <a:t>continuity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60" dirty="0">
                <a:solidFill>
                  <a:srgbClr val="122E5A"/>
                </a:solidFill>
                <a:latin typeface="Geneva"/>
                <a:cs typeface="Geneva"/>
              </a:rPr>
              <a:t>Identify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needs </a:t>
            </a:r>
            <a:r>
              <a:rPr sz="3000" spc="-220" dirty="0">
                <a:solidFill>
                  <a:srgbClr val="122E5A"/>
                </a:solidFill>
                <a:latin typeface="Geneva"/>
                <a:cs typeface="Geneva"/>
              </a:rPr>
              <a:t>for </a:t>
            </a:r>
            <a:r>
              <a:rPr sz="3000" spc="-170" dirty="0">
                <a:solidFill>
                  <a:srgbClr val="122E5A"/>
                </a:solidFill>
                <a:latin typeface="Geneva"/>
                <a:cs typeface="Geneva"/>
              </a:rPr>
              <a:t>potential </a:t>
            </a:r>
            <a:r>
              <a:rPr sz="3000" spc="-155" dirty="0">
                <a:solidFill>
                  <a:srgbClr val="122E5A"/>
                </a:solidFill>
                <a:latin typeface="Geneva"/>
                <a:cs typeface="Geneva"/>
              </a:rPr>
              <a:t>or </a:t>
            </a:r>
            <a:r>
              <a:rPr sz="3000" spc="-80" dirty="0">
                <a:solidFill>
                  <a:srgbClr val="122E5A"/>
                </a:solidFill>
                <a:latin typeface="Geneva"/>
                <a:cs typeface="Geneva"/>
              </a:rPr>
              <a:t>planned</a:t>
            </a:r>
            <a:r>
              <a:rPr sz="3000" spc="-26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210" dirty="0">
                <a:solidFill>
                  <a:srgbClr val="122E5A"/>
                </a:solidFill>
                <a:latin typeface="Geneva"/>
                <a:cs typeface="Geneva"/>
              </a:rPr>
              <a:t>growth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1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40" dirty="0">
                <a:solidFill>
                  <a:srgbClr val="122E5A"/>
                </a:solidFill>
                <a:latin typeface="Geneva"/>
                <a:cs typeface="Geneva"/>
              </a:rPr>
              <a:t>Discuss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risks </a:t>
            </a:r>
            <a:r>
              <a:rPr sz="3000" spc="-200" dirty="0">
                <a:solidFill>
                  <a:srgbClr val="122E5A"/>
                </a:solidFill>
                <a:latin typeface="Geneva"/>
                <a:cs typeface="Geneva"/>
              </a:rPr>
              <a:t>with</a:t>
            </a:r>
            <a:r>
              <a:rPr sz="3000" spc="-42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85" dirty="0">
                <a:solidFill>
                  <a:srgbClr val="122E5A"/>
                </a:solidFill>
                <a:latin typeface="Geneva"/>
                <a:cs typeface="Geneva"/>
              </a:rPr>
              <a:t>managers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10" dirty="0">
                <a:solidFill>
                  <a:srgbClr val="122E5A"/>
                </a:solidFill>
                <a:latin typeface="Geneva"/>
                <a:cs typeface="Geneva"/>
              </a:rPr>
              <a:t>Communicate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risks </a:t>
            </a:r>
            <a:r>
              <a:rPr sz="3000" spc="-325" dirty="0">
                <a:solidFill>
                  <a:srgbClr val="122E5A"/>
                </a:solidFill>
                <a:latin typeface="Geneva"/>
                <a:cs typeface="Geneva"/>
              </a:rPr>
              <a:t>to</a:t>
            </a:r>
            <a:r>
              <a:rPr sz="3000" spc="-37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85" dirty="0">
                <a:solidFill>
                  <a:srgbClr val="122E5A"/>
                </a:solidFill>
                <a:latin typeface="Geneva"/>
                <a:cs typeface="Geneva"/>
              </a:rPr>
              <a:t>managers</a:t>
            </a:r>
            <a:endParaRPr sz="30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81400" y="914400"/>
            <a:ext cx="5080000" cy="3810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32258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65" dirty="0"/>
              <a:t>SWOT</a:t>
            </a:r>
            <a:r>
              <a:rPr spc="-305" dirty="0"/>
              <a:t> </a:t>
            </a:r>
            <a:r>
              <a:rPr spc="-90" dirty="0"/>
              <a:t>Analysis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4500" y="879093"/>
            <a:ext cx="2632710" cy="220980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60" dirty="0">
                <a:solidFill>
                  <a:srgbClr val="122E5A"/>
                </a:solidFill>
                <a:latin typeface="Geneva"/>
                <a:cs typeface="Geneva"/>
              </a:rPr>
              <a:t>Strengths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50" dirty="0">
                <a:solidFill>
                  <a:srgbClr val="122E5A"/>
                </a:solidFill>
                <a:latin typeface="Geneva"/>
                <a:cs typeface="Geneva"/>
              </a:rPr>
              <a:t>Weaknesses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1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70" dirty="0">
                <a:solidFill>
                  <a:srgbClr val="122E5A"/>
                </a:solidFill>
                <a:latin typeface="Geneva"/>
                <a:cs typeface="Geneva"/>
              </a:rPr>
              <a:t>Oppor</a:t>
            </a: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t</a:t>
            </a:r>
            <a:r>
              <a:rPr sz="3000" spc="-120" dirty="0">
                <a:solidFill>
                  <a:srgbClr val="122E5A"/>
                </a:solidFill>
                <a:latin typeface="Geneva"/>
                <a:cs typeface="Geneva"/>
              </a:rPr>
              <a:t>unities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30" dirty="0">
                <a:solidFill>
                  <a:srgbClr val="122E5A"/>
                </a:solidFill>
                <a:latin typeface="Geneva"/>
                <a:cs typeface="Geneva"/>
              </a:rPr>
              <a:t>Threats</a:t>
            </a:r>
            <a:endParaRPr sz="30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34810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65" dirty="0"/>
              <a:t>Other</a:t>
            </a:r>
            <a:r>
              <a:rPr spc="-250" dirty="0"/>
              <a:t> </a:t>
            </a:r>
            <a:r>
              <a:rPr spc="-50" dirty="0"/>
              <a:t>Resources</a:t>
            </a:r>
          </a:p>
        </p:txBody>
      </p:sp>
      <p:sp>
        <p:nvSpPr>
          <p:cNvPr id="3" name="object 3"/>
          <p:cNvSpPr/>
          <p:nvPr/>
        </p:nvSpPr>
        <p:spPr>
          <a:xfrm>
            <a:off x="461772" y="918972"/>
            <a:ext cx="2641854" cy="26418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23900" y="1143000"/>
            <a:ext cx="2133600" cy="2133600"/>
          </a:xfrm>
          <a:custGeom>
            <a:avLst/>
            <a:gdLst/>
            <a:ahLst/>
            <a:cxnLst/>
            <a:rect l="l" t="t" r="r" b="b"/>
            <a:pathLst>
              <a:path w="2133600" h="2133600">
                <a:moveTo>
                  <a:pt x="1778000" y="0"/>
                </a:moveTo>
                <a:lnTo>
                  <a:pt x="355612" y="0"/>
                </a:lnTo>
                <a:lnTo>
                  <a:pt x="307356" y="3247"/>
                </a:lnTo>
                <a:lnTo>
                  <a:pt x="261074" y="12705"/>
                </a:lnTo>
                <a:lnTo>
                  <a:pt x="217189" y="27951"/>
                </a:lnTo>
                <a:lnTo>
                  <a:pt x="176125" y="48561"/>
                </a:lnTo>
                <a:lnTo>
                  <a:pt x="138305" y="74109"/>
                </a:lnTo>
                <a:lnTo>
                  <a:pt x="104154" y="104171"/>
                </a:lnTo>
                <a:lnTo>
                  <a:pt x="74094" y="138324"/>
                </a:lnTo>
                <a:lnTo>
                  <a:pt x="48550" y="176144"/>
                </a:lnTo>
                <a:lnTo>
                  <a:pt x="27944" y="217205"/>
                </a:lnTo>
                <a:lnTo>
                  <a:pt x="12702" y="261084"/>
                </a:lnTo>
                <a:lnTo>
                  <a:pt x="3246" y="307357"/>
                </a:lnTo>
                <a:lnTo>
                  <a:pt x="0" y="355600"/>
                </a:lnTo>
                <a:lnTo>
                  <a:pt x="0" y="1778000"/>
                </a:lnTo>
                <a:lnTo>
                  <a:pt x="3246" y="1826242"/>
                </a:lnTo>
                <a:lnTo>
                  <a:pt x="12702" y="1872515"/>
                </a:lnTo>
                <a:lnTo>
                  <a:pt x="27944" y="1916394"/>
                </a:lnTo>
                <a:lnTo>
                  <a:pt x="48550" y="1957455"/>
                </a:lnTo>
                <a:lnTo>
                  <a:pt x="74094" y="1995275"/>
                </a:lnTo>
                <a:lnTo>
                  <a:pt x="104154" y="2029428"/>
                </a:lnTo>
                <a:lnTo>
                  <a:pt x="138305" y="2059490"/>
                </a:lnTo>
                <a:lnTo>
                  <a:pt x="176125" y="2085038"/>
                </a:lnTo>
                <a:lnTo>
                  <a:pt x="217189" y="2105648"/>
                </a:lnTo>
                <a:lnTo>
                  <a:pt x="261074" y="2120894"/>
                </a:lnTo>
                <a:lnTo>
                  <a:pt x="307356" y="2130352"/>
                </a:lnTo>
                <a:lnTo>
                  <a:pt x="355612" y="2133600"/>
                </a:lnTo>
                <a:lnTo>
                  <a:pt x="1778000" y="2133600"/>
                </a:lnTo>
                <a:lnTo>
                  <a:pt x="1826242" y="2130352"/>
                </a:lnTo>
                <a:lnTo>
                  <a:pt x="1872515" y="2120894"/>
                </a:lnTo>
                <a:lnTo>
                  <a:pt x="1916394" y="2105648"/>
                </a:lnTo>
                <a:lnTo>
                  <a:pt x="1957455" y="2085038"/>
                </a:lnTo>
                <a:lnTo>
                  <a:pt x="1995275" y="2059490"/>
                </a:lnTo>
                <a:lnTo>
                  <a:pt x="2029428" y="2029428"/>
                </a:lnTo>
                <a:lnTo>
                  <a:pt x="2059490" y="1995275"/>
                </a:lnTo>
                <a:lnTo>
                  <a:pt x="2085038" y="1957455"/>
                </a:lnTo>
                <a:lnTo>
                  <a:pt x="2105648" y="1916394"/>
                </a:lnTo>
                <a:lnTo>
                  <a:pt x="2120894" y="1872515"/>
                </a:lnTo>
                <a:lnTo>
                  <a:pt x="2130352" y="1826242"/>
                </a:lnTo>
                <a:lnTo>
                  <a:pt x="2133600" y="1778000"/>
                </a:lnTo>
                <a:lnTo>
                  <a:pt x="2133600" y="355600"/>
                </a:lnTo>
                <a:lnTo>
                  <a:pt x="2130352" y="307357"/>
                </a:lnTo>
                <a:lnTo>
                  <a:pt x="2120894" y="261084"/>
                </a:lnTo>
                <a:lnTo>
                  <a:pt x="2105648" y="217205"/>
                </a:lnTo>
                <a:lnTo>
                  <a:pt x="2085038" y="176144"/>
                </a:lnTo>
                <a:lnTo>
                  <a:pt x="2059490" y="138324"/>
                </a:lnTo>
                <a:lnTo>
                  <a:pt x="2029428" y="104171"/>
                </a:lnTo>
                <a:lnTo>
                  <a:pt x="1995275" y="74109"/>
                </a:lnTo>
                <a:lnTo>
                  <a:pt x="1957455" y="48561"/>
                </a:lnTo>
                <a:lnTo>
                  <a:pt x="1916394" y="27951"/>
                </a:lnTo>
                <a:lnTo>
                  <a:pt x="1872515" y="12705"/>
                </a:lnTo>
                <a:lnTo>
                  <a:pt x="1826242" y="3247"/>
                </a:lnTo>
                <a:lnTo>
                  <a:pt x="1778000" y="0"/>
                </a:lnTo>
                <a:close/>
              </a:path>
            </a:pathLst>
          </a:custGeom>
          <a:solidFill>
            <a:srgbClr val="1629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23900" y="1143000"/>
            <a:ext cx="2133600" cy="2133600"/>
          </a:xfrm>
          <a:custGeom>
            <a:avLst/>
            <a:gdLst/>
            <a:ahLst/>
            <a:cxnLst/>
            <a:rect l="l" t="t" r="r" b="b"/>
            <a:pathLst>
              <a:path w="2133600" h="2133600">
                <a:moveTo>
                  <a:pt x="0" y="355600"/>
                </a:moveTo>
                <a:lnTo>
                  <a:pt x="3246" y="307357"/>
                </a:lnTo>
                <a:lnTo>
                  <a:pt x="12702" y="261084"/>
                </a:lnTo>
                <a:lnTo>
                  <a:pt x="27944" y="217205"/>
                </a:lnTo>
                <a:lnTo>
                  <a:pt x="48550" y="176144"/>
                </a:lnTo>
                <a:lnTo>
                  <a:pt x="74094" y="138324"/>
                </a:lnTo>
                <a:lnTo>
                  <a:pt x="104154" y="104171"/>
                </a:lnTo>
                <a:lnTo>
                  <a:pt x="138305" y="74109"/>
                </a:lnTo>
                <a:lnTo>
                  <a:pt x="176125" y="48561"/>
                </a:lnTo>
                <a:lnTo>
                  <a:pt x="217189" y="27951"/>
                </a:lnTo>
                <a:lnTo>
                  <a:pt x="261074" y="12705"/>
                </a:lnTo>
                <a:lnTo>
                  <a:pt x="307356" y="3247"/>
                </a:lnTo>
                <a:lnTo>
                  <a:pt x="355612" y="0"/>
                </a:lnTo>
                <a:lnTo>
                  <a:pt x="1778000" y="0"/>
                </a:lnTo>
                <a:lnTo>
                  <a:pt x="1826242" y="3247"/>
                </a:lnTo>
                <a:lnTo>
                  <a:pt x="1872515" y="12705"/>
                </a:lnTo>
                <a:lnTo>
                  <a:pt x="1916394" y="27951"/>
                </a:lnTo>
                <a:lnTo>
                  <a:pt x="1957455" y="48561"/>
                </a:lnTo>
                <a:lnTo>
                  <a:pt x="1995275" y="74109"/>
                </a:lnTo>
                <a:lnTo>
                  <a:pt x="2029428" y="104171"/>
                </a:lnTo>
                <a:lnTo>
                  <a:pt x="2059490" y="138324"/>
                </a:lnTo>
                <a:lnTo>
                  <a:pt x="2085038" y="176144"/>
                </a:lnTo>
                <a:lnTo>
                  <a:pt x="2105648" y="217205"/>
                </a:lnTo>
                <a:lnTo>
                  <a:pt x="2120894" y="261084"/>
                </a:lnTo>
                <a:lnTo>
                  <a:pt x="2130352" y="307357"/>
                </a:lnTo>
                <a:lnTo>
                  <a:pt x="2133600" y="355600"/>
                </a:lnTo>
                <a:lnTo>
                  <a:pt x="2133600" y="1778000"/>
                </a:lnTo>
                <a:lnTo>
                  <a:pt x="2130352" y="1826242"/>
                </a:lnTo>
                <a:lnTo>
                  <a:pt x="2120894" y="1872515"/>
                </a:lnTo>
                <a:lnTo>
                  <a:pt x="2105648" y="1916394"/>
                </a:lnTo>
                <a:lnTo>
                  <a:pt x="2085038" y="1957455"/>
                </a:lnTo>
                <a:lnTo>
                  <a:pt x="2059490" y="1995275"/>
                </a:lnTo>
                <a:lnTo>
                  <a:pt x="2029428" y="2029428"/>
                </a:lnTo>
                <a:lnTo>
                  <a:pt x="1995275" y="2059490"/>
                </a:lnTo>
                <a:lnTo>
                  <a:pt x="1957455" y="2085038"/>
                </a:lnTo>
                <a:lnTo>
                  <a:pt x="1916394" y="2105648"/>
                </a:lnTo>
                <a:lnTo>
                  <a:pt x="1872515" y="2120894"/>
                </a:lnTo>
                <a:lnTo>
                  <a:pt x="1826242" y="2130352"/>
                </a:lnTo>
                <a:lnTo>
                  <a:pt x="1778000" y="2133600"/>
                </a:lnTo>
                <a:lnTo>
                  <a:pt x="355612" y="2133600"/>
                </a:lnTo>
                <a:lnTo>
                  <a:pt x="307356" y="2130352"/>
                </a:lnTo>
                <a:lnTo>
                  <a:pt x="261074" y="2120894"/>
                </a:lnTo>
                <a:lnTo>
                  <a:pt x="217189" y="2105648"/>
                </a:lnTo>
                <a:lnTo>
                  <a:pt x="176125" y="2085038"/>
                </a:lnTo>
                <a:lnTo>
                  <a:pt x="138305" y="2059490"/>
                </a:lnTo>
                <a:lnTo>
                  <a:pt x="104154" y="2029428"/>
                </a:lnTo>
                <a:lnTo>
                  <a:pt x="74094" y="1995275"/>
                </a:lnTo>
                <a:lnTo>
                  <a:pt x="48550" y="1957455"/>
                </a:lnTo>
                <a:lnTo>
                  <a:pt x="27944" y="1916394"/>
                </a:lnTo>
                <a:lnTo>
                  <a:pt x="12702" y="1872515"/>
                </a:lnTo>
                <a:lnTo>
                  <a:pt x="3246" y="1826242"/>
                </a:lnTo>
                <a:lnTo>
                  <a:pt x="0" y="1778000"/>
                </a:lnTo>
                <a:lnTo>
                  <a:pt x="0" y="355600"/>
                </a:lnTo>
                <a:close/>
              </a:path>
            </a:pathLst>
          </a:custGeom>
          <a:ln w="6400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951687" y="1860245"/>
            <a:ext cx="1676400" cy="6673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50" dirty="0">
                <a:solidFill>
                  <a:srgbClr val="C1951C"/>
                </a:solidFill>
                <a:latin typeface="Geneva"/>
                <a:cs typeface="Geneva"/>
              </a:rPr>
              <a:t>Small</a:t>
            </a:r>
            <a:r>
              <a:rPr sz="2200" spc="-290" dirty="0">
                <a:solidFill>
                  <a:srgbClr val="C1951C"/>
                </a:solidFill>
                <a:latin typeface="Geneva"/>
                <a:cs typeface="Geneva"/>
              </a:rPr>
              <a:t> </a:t>
            </a:r>
            <a:r>
              <a:rPr sz="2200" spc="-185" dirty="0">
                <a:solidFill>
                  <a:srgbClr val="C1951C"/>
                </a:solidFill>
                <a:latin typeface="Geneva"/>
                <a:cs typeface="Geneva"/>
              </a:rPr>
              <a:t>Business</a:t>
            </a:r>
            <a:endParaRPr sz="2200">
              <a:latin typeface="Geneva"/>
              <a:cs typeface="Geneva"/>
            </a:endParaRPr>
          </a:p>
          <a:p>
            <a:pPr marL="68580">
              <a:lnSpc>
                <a:spcPct val="100000"/>
              </a:lnSpc>
              <a:spcBef>
                <a:spcPts val="15"/>
              </a:spcBef>
            </a:pPr>
            <a:r>
              <a:rPr sz="2000" spc="-145" dirty="0">
                <a:solidFill>
                  <a:srgbClr val="C1951C"/>
                </a:solidFill>
                <a:latin typeface="Geneva"/>
                <a:cs typeface="Geneva"/>
              </a:rPr>
              <a:t>Administration</a:t>
            </a:r>
            <a:endParaRPr sz="2000">
              <a:latin typeface="Geneva"/>
              <a:cs typeface="Genev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43072" y="918972"/>
            <a:ext cx="2641854" cy="26418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505200" y="1143000"/>
            <a:ext cx="2133600" cy="2133600"/>
          </a:xfrm>
          <a:custGeom>
            <a:avLst/>
            <a:gdLst/>
            <a:ahLst/>
            <a:cxnLst/>
            <a:rect l="l" t="t" r="r" b="b"/>
            <a:pathLst>
              <a:path w="2133600" h="2133600">
                <a:moveTo>
                  <a:pt x="1778000" y="0"/>
                </a:moveTo>
                <a:lnTo>
                  <a:pt x="355600" y="0"/>
                </a:lnTo>
                <a:lnTo>
                  <a:pt x="307357" y="3247"/>
                </a:lnTo>
                <a:lnTo>
                  <a:pt x="261084" y="12705"/>
                </a:lnTo>
                <a:lnTo>
                  <a:pt x="217205" y="27951"/>
                </a:lnTo>
                <a:lnTo>
                  <a:pt x="176144" y="48561"/>
                </a:lnTo>
                <a:lnTo>
                  <a:pt x="138324" y="74109"/>
                </a:lnTo>
                <a:lnTo>
                  <a:pt x="104171" y="104171"/>
                </a:lnTo>
                <a:lnTo>
                  <a:pt x="74109" y="138324"/>
                </a:lnTo>
                <a:lnTo>
                  <a:pt x="48561" y="176144"/>
                </a:lnTo>
                <a:lnTo>
                  <a:pt x="27951" y="217205"/>
                </a:lnTo>
                <a:lnTo>
                  <a:pt x="12705" y="261084"/>
                </a:lnTo>
                <a:lnTo>
                  <a:pt x="3247" y="307357"/>
                </a:lnTo>
                <a:lnTo>
                  <a:pt x="0" y="355600"/>
                </a:lnTo>
                <a:lnTo>
                  <a:pt x="0" y="1778000"/>
                </a:lnTo>
                <a:lnTo>
                  <a:pt x="3247" y="1826242"/>
                </a:lnTo>
                <a:lnTo>
                  <a:pt x="12705" y="1872515"/>
                </a:lnTo>
                <a:lnTo>
                  <a:pt x="27951" y="1916394"/>
                </a:lnTo>
                <a:lnTo>
                  <a:pt x="48561" y="1957455"/>
                </a:lnTo>
                <a:lnTo>
                  <a:pt x="74109" y="1995275"/>
                </a:lnTo>
                <a:lnTo>
                  <a:pt x="104171" y="2029428"/>
                </a:lnTo>
                <a:lnTo>
                  <a:pt x="138324" y="2059490"/>
                </a:lnTo>
                <a:lnTo>
                  <a:pt x="176144" y="2085038"/>
                </a:lnTo>
                <a:lnTo>
                  <a:pt x="217205" y="2105648"/>
                </a:lnTo>
                <a:lnTo>
                  <a:pt x="261084" y="2120894"/>
                </a:lnTo>
                <a:lnTo>
                  <a:pt x="307357" y="2130352"/>
                </a:lnTo>
                <a:lnTo>
                  <a:pt x="355600" y="2133600"/>
                </a:lnTo>
                <a:lnTo>
                  <a:pt x="1778000" y="2133600"/>
                </a:lnTo>
                <a:lnTo>
                  <a:pt x="1826242" y="2130352"/>
                </a:lnTo>
                <a:lnTo>
                  <a:pt x="1872515" y="2120894"/>
                </a:lnTo>
                <a:lnTo>
                  <a:pt x="1916394" y="2105648"/>
                </a:lnTo>
                <a:lnTo>
                  <a:pt x="1957455" y="2085038"/>
                </a:lnTo>
                <a:lnTo>
                  <a:pt x="1995275" y="2059490"/>
                </a:lnTo>
                <a:lnTo>
                  <a:pt x="2029428" y="2029428"/>
                </a:lnTo>
                <a:lnTo>
                  <a:pt x="2059490" y="1995275"/>
                </a:lnTo>
                <a:lnTo>
                  <a:pt x="2085038" y="1957455"/>
                </a:lnTo>
                <a:lnTo>
                  <a:pt x="2105648" y="1916394"/>
                </a:lnTo>
                <a:lnTo>
                  <a:pt x="2120894" y="1872515"/>
                </a:lnTo>
                <a:lnTo>
                  <a:pt x="2130352" y="1826242"/>
                </a:lnTo>
                <a:lnTo>
                  <a:pt x="2133600" y="1778000"/>
                </a:lnTo>
                <a:lnTo>
                  <a:pt x="2133600" y="355600"/>
                </a:lnTo>
                <a:lnTo>
                  <a:pt x="2130352" y="307357"/>
                </a:lnTo>
                <a:lnTo>
                  <a:pt x="2120894" y="261084"/>
                </a:lnTo>
                <a:lnTo>
                  <a:pt x="2105648" y="217205"/>
                </a:lnTo>
                <a:lnTo>
                  <a:pt x="2085038" y="176144"/>
                </a:lnTo>
                <a:lnTo>
                  <a:pt x="2059490" y="138324"/>
                </a:lnTo>
                <a:lnTo>
                  <a:pt x="2029428" y="104171"/>
                </a:lnTo>
                <a:lnTo>
                  <a:pt x="1995275" y="74109"/>
                </a:lnTo>
                <a:lnTo>
                  <a:pt x="1957455" y="48561"/>
                </a:lnTo>
                <a:lnTo>
                  <a:pt x="1916394" y="27951"/>
                </a:lnTo>
                <a:lnTo>
                  <a:pt x="1872515" y="12705"/>
                </a:lnTo>
                <a:lnTo>
                  <a:pt x="1826242" y="3247"/>
                </a:lnTo>
                <a:lnTo>
                  <a:pt x="1778000" y="0"/>
                </a:lnTo>
                <a:close/>
              </a:path>
            </a:pathLst>
          </a:custGeom>
          <a:solidFill>
            <a:srgbClr val="1629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05200" y="1143000"/>
            <a:ext cx="2133600" cy="2133600"/>
          </a:xfrm>
          <a:custGeom>
            <a:avLst/>
            <a:gdLst/>
            <a:ahLst/>
            <a:cxnLst/>
            <a:rect l="l" t="t" r="r" b="b"/>
            <a:pathLst>
              <a:path w="2133600" h="2133600">
                <a:moveTo>
                  <a:pt x="0" y="355600"/>
                </a:moveTo>
                <a:lnTo>
                  <a:pt x="3247" y="307357"/>
                </a:lnTo>
                <a:lnTo>
                  <a:pt x="12705" y="261084"/>
                </a:lnTo>
                <a:lnTo>
                  <a:pt x="27951" y="217205"/>
                </a:lnTo>
                <a:lnTo>
                  <a:pt x="48561" y="176144"/>
                </a:lnTo>
                <a:lnTo>
                  <a:pt x="74109" y="138324"/>
                </a:lnTo>
                <a:lnTo>
                  <a:pt x="104171" y="104171"/>
                </a:lnTo>
                <a:lnTo>
                  <a:pt x="138324" y="74109"/>
                </a:lnTo>
                <a:lnTo>
                  <a:pt x="176144" y="48561"/>
                </a:lnTo>
                <a:lnTo>
                  <a:pt x="217205" y="27951"/>
                </a:lnTo>
                <a:lnTo>
                  <a:pt x="261084" y="12705"/>
                </a:lnTo>
                <a:lnTo>
                  <a:pt x="307357" y="3247"/>
                </a:lnTo>
                <a:lnTo>
                  <a:pt x="355600" y="0"/>
                </a:lnTo>
                <a:lnTo>
                  <a:pt x="1778000" y="0"/>
                </a:lnTo>
                <a:lnTo>
                  <a:pt x="1826242" y="3247"/>
                </a:lnTo>
                <a:lnTo>
                  <a:pt x="1872515" y="12705"/>
                </a:lnTo>
                <a:lnTo>
                  <a:pt x="1916394" y="27951"/>
                </a:lnTo>
                <a:lnTo>
                  <a:pt x="1957455" y="48561"/>
                </a:lnTo>
                <a:lnTo>
                  <a:pt x="1995275" y="74109"/>
                </a:lnTo>
                <a:lnTo>
                  <a:pt x="2029428" y="104171"/>
                </a:lnTo>
                <a:lnTo>
                  <a:pt x="2059490" y="138324"/>
                </a:lnTo>
                <a:lnTo>
                  <a:pt x="2085038" y="176144"/>
                </a:lnTo>
                <a:lnTo>
                  <a:pt x="2105648" y="217205"/>
                </a:lnTo>
                <a:lnTo>
                  <a:pt x="2120894" y="261084"/>
                </a:lnTo>
                <a:lnTo>
                  <a:pt x="2130352" y="307357"/>
                </a:lnTo>
                <a:lnTo>
                  <a:pt x="2133600" y="355600"/>
                </a:lnTo>
                <a:lnTo>
                  <a:pt x="2133600" y="1778000"/>
                </a:lnTo>
                <a:lnTo>
                  <a:pt x="2130352" y="1826242"/>
                </a:lnTo>
                <a:lnTo>
                  <a:pt x="2120894" y="1872515"/>
                </a:lnTo>
                <a:lnTo>
                  <a:pt x="2105648" y="1916394"/>
                </a:lnTo>
                <a:lnTo>
                  <a:pt x="2085038" y="1957455"/>
                </a:lnTo>
                <a:lnTo>
                  <a:pt x="2059490" y="1995275"/>
                </a:lnTo>
                <a:lnTo>
                  <a:pt x="2029428" y="2029428"/>
                </a:lnTo>
                <a:lnTo>
                  <a:pt x="1995275" y="2059490"/>
                </a:lnTo>
                <a:lnTo>
                  <a:pt x="1957455" y="2085038"/>
                </a:lnTo>
                <a:lnTo>
                  <a:pt x="1916394" y="2105648"/>
                </a:lnTo>
                <a:lnTo>
                  <a:pt x="1872515" y="2120894"/>
                </a:lnTo>
                <a:lnTo>
                  <a:pt x="1826242" y="2130352"/>
                </a:lnTo>
                <a:lnTo>
                  <a:pt x="1778000" y="2133600"/>
                </a:lnTo>
                <a:lnTo>
                  <a:pt x="355600" y="2133600"/>
                </a:lnTo>
                <a:lnTo>
                  <a:pt x="307357" y="2130352"/>
                </a:lnTo>
                <a:lnTo>
                  <a:pt x="261084" y="2120894"/>
                </a:lnTo>
                <a:lnTo>
                  <a:pt x="217205" y="2105648"/>
                </a:lnTo>
                <a:lnTo>
                  <a:pt x="176144" y="2085038"/>
                </a:lnTo>
                <a:lnTo>
                  <a:pt x="138324" y="2059490"/>
                </a:lnTo>
                <a:lnTo>
                  <a:pt x="104171" y="2029428"/>
                </a:lnTo>
                <a:lnTo>
                  <a:pt x="74109" y="1995275"/>
                </a:lnTo>
                <a:lnTo>
                  <a:pt x="48561" y="1957455"/>
                </a:lnTo>
                <a:lnTo>
                  <a:pt x="27951" y="1916394"/>
                </a:lnTo>
                <a:lnTo>
                  <a:pt x="12705" y="1872515"/>
                </a:lnTo>
                <a:lnTo>
                  <a:pt x="3247" y="1826242"/>
                </a:lnTo>
                <a:lnTo>
                  <a:pt x="0" y="1778000"/>
                </a:lnTo>
                <a:lnTo>
                  <a:pt x="0" y="355600"/>
                </a:lnTo>
                <a:close/>
              </a:path>
            </a:pathLst>
          </a:custGeom>
          <a:ln w="6400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811270" y="1845005"/>
            <a:ext cx="1520825" cy="6965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2200" spc="-180" dirty="0">
                <a:solidFill>
                  <a:srgbClr val="C1951C"/>
                </a:solidFill>
                <a:latin typeface="Geneva"/>
                <a:cs typeface="Geneva"/>
              </a:rPr>
              <a:t>Audit </a:t>
            </a:r>
            <a:r>
              <a:rPr sz="2200" spc="-135" dirty="0">
                <a:solidFill>
                  <a:srgbClr val="C1951C"/>
                </a:solidFill>
                <a:latin typeface="Geneva"/>
                <a:cs typeface="Geneva"/>
              </a:rPr>
              <a:t>Firm</a:t>
            </a:r>
            <a:r>
              <a:rPr sz="2200" spc="-365" dirty="0">
                <a:solidFill>
                  <a:srgbClr val="C1951C"/>
                </a:solidFill>
                <a:latin typeface="Geneva"/>
                <a:cs typeface="Geneva"/>
              </a:rPr>
              <a:t> </a:t>
            </a:r>
            <a:r>
              <a:rPr sz="2200" spc="-130" dirty="0">
                <a:solidFill>
                  <a:srgbClr val="C1951C"/>
                </a:solidFill>
                <a:latin typeface="Geneva"/>
                <a:cs typeface="Geneva"/>
              </a:rPr>
              <a:t>or</a:t>
            </a:r>
            <a:endParaRPr sz="2200">
              <a:latin typeface="Geneva"/>
              <a:cs typeface="Geneva"/>
            </a:endParaRPr>
          </a:p>
          <a:p>
            <a:pPr marL="3175" algn="ctr">
              <a:lnSpc>
                <a:spcPct val="100000"/>
              </a:lnSpc>
              <a:spcBef>
                <a:spcPts val="5"/>
              </a:spcBef>
            </a:pPr>
            <a:r>
              <a:rPr sz="2200" spc="-245" dirty="0">
                <a:solidFill>
                  <a:srgbClr val="C1951C"/>
                </a:solidFill>
                <a:latin typeface="Geneva"/>
                <a:cs typeface="Geneva"/>
              </a:rPr>
              <a:t>CPA</a:t>
            </a:r>
            <a:endParaRPr sz="2200">
              <a:latin typeface="Geneva"/>
              <a:cs typeface="Genev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024371" y="918972"/>
            <a:ext cx="2641854" cy="26418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286500" y="1143000"/>
            <a:ext cx="2133600" cy="2133600"/>
          </a:xfrm>
          <a:custGeom>
            <a:avLst/>
            <a:gdLst/>
            <a:ahLst/>
            <a:cxnLst/>
            <a:rect l="l" t="t" r="r" b="b"/>
            <a:pathLst>
              <a:path w="2133600" h="2133600">
                <a:moveTo>
                  <a:pt x="1778000" y="0"/>
                </a:moveTo>
                <a:lnTo>
                  <a:pt x="355600" y="0"/>
                </a:lnTo>
                <a:lnTo>
                  <a:pt x="307357" y="3247"/>
                </a:lnTo>
                <a:lnTo>
                  <a:pt x="261084" y="12705"/>
                </a:lnTo>
                <a:lnTo>
                  <a:pt x="217205" y="27951"/>
                </a:lnTo>
                <a:lnTo>
                  <a:pt x="176144" y="48561"/>
                </a:lnTo>
                <a:lnTo>
                  <a:pt x="138324" y="74109"/>
                </a:lnTo>
                <a:lnTo>
                  <a:pt x="104171" y="104171"/>
                </a:lnTo>
                <a:lnTo>
                  <a:pt x="74109" y="138324"/>
                </a:lnTo>
                <a:lnTo>
                  <a:pt x="48561" y="176144"/>
                </a:lnTo>
                <a:lnTo>
                  <a:pt x="27951" y="217205"/>
                </a:lnTo>
                <a:lnTo>
                  <a:pt x="12705" y="261084"/>
                </a:lnTo>
                <a:lnTo>
                  <a:pt x="3247" y="307357"/>
                </a:lnTo>
                <a:lnTo>
                  <a:pt x="0" y="355600"/>
                </a:lnTo>
                <a:lnTo>
                  <a:pt x="0" y="1778000"/>
                </a:lnTo>
                <a:lnTo>
                  <a:pt x="3247" y="1826242"/>
                </a:lnTo>
                <a:lnTo>
                  <a:pt x="12705" y="1872515"/>
                </a:lnTo>
                <a:lnTo>
                  <a:pt x="27951" y="1916394"/>
                </a:lnTo>
                <a:lnTo>
                  <a:pt x="48561" y="1957455"/>
                </a:lnTo>
                <a:lnTo>
                  <a:pt x="74109" y="1995275"/>
                </a:lnTo>
                <a:lnTo>
                  <a:pt x="104171" y="2029428"/>
                </a:lnTo>
                <a:lnTo>
                  <a:pt x="138324" y="2059490"/>
                </a:lnTo>
                <a:lnTo>
                  <a:pt x="176144" y="2085038"/>
                </a:lnTo>
                <a:lnTo>
                  <a:pt x="217205" y="2105648"/>
                </a:lnTo>
                <a:lnTo>
                  <a:pt x="261084" y="2120894"/>
                </a:lnTo>
                <a:lnTo>
                  <a:pt x="307357" y="2130352"/>
                </a:lnTo>
                <a:lnTo>
                  <a:pt x="355600" y="2133600"/>
                </a:lnTo>
                <a:lnTo>
                  <a:pt x="1778000" y="2133600"/>
                </a:lnTo>
                <a:lnTo>
                  <a:pt x="1826242" y="2130352"/>
                </a:lnTo>
                <a:lnTo>
                  <a:pt x="1872515" y="2120894"/>
                </a:lnTo>
                <a:lnTo>
                  <a:pt x="1916394" y="2105648"/>
                </a:lnTo>
                <a:lnTo>
                  <a:pt x="1957455" y="2085038"/>
                </a:lnTo>
                <a:lnTo>
                  <a:pt x="1995275" y="2059490"/>
                </a:lnTo>
                <a:lnTo>
                  <a:pt x="2029428" y="2029428"/>
                </a:lnTo>
                <a:lnTo>
                  <a:pt x="2059490" y="1995275"/>
                </a:lnTo>
                <a:lnTo>
                  <a:pt x="2085038" y="1957455"/>
                </a:lnTo>
                <a:lnTo>
                  <a:pt x="2105648" y="1916394"/>
                </a:lnTo>
                <a:lnTo>
                  <a:pt x="2120894" y="1872515"/>
                </a:lnTo>
                <a:lnTo>
                  <a:pt x="2130352" y="1826242"/>
                </a:lnTo>
                <a:lnTo>
                  <a:pt x="2133600" y="1778000"/>
                </a:lnTo>
                <a:lnTo>
                  <a:pt x="2133600" y="355600"/>
                </a:lnTo>
                <a:lnTo>
                  <a:pt x="2130352" y="307357"/>
                </a:lnTo>
                <a:lnTo>
                  <a:pt x="2120894" y="261084"/>
                </a:lnTo>
                <a:lnTo>
                  <a:pt x="2105648" y="217205"/>
                </a:lnTo>
                <a:lnTo>
                  <a:pt x="2085038" y="176144"/>
                </a:lnTo>
                <a:lnTo>
                  <a:pt x="2059490" y="138324"/>
                </a:lnTo>
                <a:lnTo>
                  <a:pt x="2029428" y="104171"/>
                </a:lnTo>
                <a:lnTo>
                  <a:pt x="1995275" y="74109"/>
                </a:lnTo>
                <a:lnTo>
                  <a:pt x="1957455" y="48561"/>
                </a:lnTo>
                <a:lnTo>
                  <a:pt x="1916394" y="27951"/>
                </a:lnTo>
                <a:lnTo>
                  <a:pt x="1872515" y="12705"/>
                </a:lnTo>
                <a:lnTo>
                  <a:pt x="1826242" y="3247"/>
                </a:lnTo>
                <a:lnTo>
                  <a:pt x="1778000" y="0"/>
                </a:lnTo>
                <a:close/>
              </a:path>
            </a:pathLst>
          </a:custGeom>
          <a:solidFill>
            <a:srgbClr val="1629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286500" y="1143000"/>
            <a:ext cx="2133600" cy="2133600"/>
          </a:xfrm>
          <a:custGeom>
            <a:avLst/>
            <a:gdLst/>
            <a:ahLst/>
            <a:cxnLst/>
            <a:rect l="l" t="t" r="r" b="b"/>
            <a:pathLst>
              <a:path w="2133600" h="2133600">
                <a:moveTo>
                  <a:pt x="0" y="355600"/>
                </a:moveTo>
                <a:lnTo>
                  <a:pt x="3247" y="307357"/>
                </a:lnTo>
                <a:lnTo>
                  <a:pt x="12705" y="261084"/>
                </a:lnTo>
                <a:lnTo>
                  <a:pt x="27951" y="217205"/>
                </a:lnTo>
                <a:lnTo>
                  <a:pt x="48561" y="176144"/>
                </a:lnTo>
                <a:lnTo>
                  <a:pt x="74109" y="138324"/>
                </a:lnTo>
                <a:lnTo>
                  <a:pt x="104171" y="104171"/>
                </a:lnTo>
                <a:lnTo>
                  <a:pt x="138324" y="74109"/>
                </a:lnTo>
                <a:lnTo>
                  <a:pt x="176144" y="48561"/>
                </a:lnTo>
                <a:lnTo>
                  <a:pt x="217205" y="27951"/>
                </a:lnTo>
                <a:lnTo>
                  <a:pt x="261084" y="12705"/>
                </a:lnTo>
                <a:lnTo>
                  <a:pt x="307357" y="3247"/>
                </a:lnTo>
                <a:lnTo>
                  <a:pt x="355600" y="0"/>
                </a:lnTo>
                <a:lnTo>
                  <a:pt x="1778000" y="0"/>
                </a:lnTo>
                <a:lnTo>
                  <a:pt x="1826242" y="3247"/>
                </a:lnTo>
                <a:lnTo>
                  <a:pt x="1872515" y="12705"/>
                </a:lnTo>
                <a:lnTo>
                  <a:pt x="1916394" y="27951"/>
                </a:lnTo>
                <a:lnTo>
                  <a:pt x="1957455" y="48561"/>
                </a:lnTo>
                <a:lnTo>
                  <a:pt x="1995275" y="74109"/>
                </a:lnTo>
                <a:lnTo>
                  <a:pt x="2029428" y="104171"/>
                </a:lnTo>
                <a:lnTo>
                  <a:pt x="2059490" y="138324"/>
                </a:lnTo>
                <a:lnTo>
                  <a:pt x="2085038" y="176144"/>
                </a:lnTo>
                <a:lnTo>
                  <a:pt x="2105648" y="217205"/>
                </a:lnTo>
                <a:lnTo>
                  <a:pt x="2120894" y="261084"/>
                </a:lnTo>
                <a:lnTo>
                  <a:pt x="2130352" y="307357"/>
                </a:lnTo>
                <a:lnTo>
                  <a:pt x="2133600" y="355600"/>
                </a:lnTo>
                <a:lnTo>
                  <a:pt x="2133600" y="1778000"/>
                </a:lnTo>
                <a:lnTo>
                  <a:pt x="2130352" y="1826242"/>
                </a:lnTo>
                <a:lnTo>
                  <a:pt x="2120894" y="1872515"/>
                </a:lnTo>
                <a:lnTo>
                  <a:pt x="2105648" y="1916394"/>
                </a:lnTo>
                <a:lnTo>
                  <a:pt x="2085038" y="1957455"/>
                </a:lnTo>
                <a:lnTo>
                  <a:pt x="2059490" y="1995275"/>
                </a:lnTo>
                <a:lnTo>
                  <a:pt x="2029428" y="2029428"/>
                </a:lnTo>
                <a:lnTo>
                  <a:pt x="1995275" y="2059490"/>
                </a:lnTo>
                <a:lnTo>
                  <a:pt x="1957455" y="2085038"/>
                </a:lnTo>
                <a:lnTo>
                  <a:pt x="1916394" y="2105648"/>
                </a:lnTo>
                <a:lnTo>
                  <a:pt x="1872515" y="2120894"/>
                </a:lnTo>
                <a:lnTo>
                  <a:pt x="1826242" y="2130352"/>
                </a:lnTo>
                <a:lnTo>
                  <a:pt x="1778000" y="2133600"/>
                </a:lnTo>
                <a:lnTo>
                  <a:pt x="355600" y="2133600"/>
                </a:lnTo>
                <a:lnTo>
                  <a:pt x="307357" y="2130352"/>
                </a:lnTo>
                <a:lnTo>
                  <a:pt x="261084" y="2120894"/>
                </a:lnTo>
                <a:lnTo>
                  <a:pt x="217205" y="2105648"/>
                </a:lnTo>
                <a:lnTo>
                  <a:pt x="176144" y="2085038"/>
                </a:lnTo>
                <a:lnTo>
                  <a:pt x="138324" y="2059490"/>
                </a:lnTo>
                <a:lnTo>
                  <a:pt x="104171" y="2029428"/>
                </a:lnTo>
                <a:lnTo>
                  <a:pt x="74109" y="1995275"/>
                </a:lnTo>
                <a:lnTo>
                  <a:pt x="48561" y="1957455"/>
                </a:lnTo>
                <a:lnTo>
                  <a:pt x="27951" y="1916394"/>
                </a:lnTo>
                <a:lnTo>
                  <a:pt x="12705" y="1872515"/>
                </a:lnTo>
                <a:lnTo>
                  <a:pt x="3247" y="1826242"/>
                </a:lnTo>
                <a:lnTo>
                  <a:pt x="0" y="1778000"/>
                </a:lnTo>
                <a:lnTo>
                  <a:pt x="0" y="355600"/>
                </a:lnTo>
                <a:close/>
              </a:path>
            </a:pathLst>
          </a:custGeom>
          <a:ln w="6400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6663055" y="1677669"/>
            <a:ext cx="1384300" cy="1031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2540" algn="ctr">
              <a:lnSpc>
                <a:spcPct val="100000"/>
              </a:lnSpc>
              <a:spcBef>
                <a:spcPts val="95"/>
              </a:spcBef>
            </a:pPr>
            <a:r>
              <a:rPr sz="2200" spc="-175" dirty="0">
                <a:solidFill>
                  <a:srgbClr val="C1951C"/>
                </a:solidFill>
                <a:latin typeface="Geneva"/>
                <a:cs typeface="Geneva"/>
              </a:rPr>
              <a:t>Bank </a:t>
            </a:r>
            <a:r>
              <a:rPr sz="2200" spc="-130" dirty="0">
                <a:solidFill>
                  <a:srgbClr val="C1951C"/>
                </a:solidFill>
                <a:latin typeface="Geneva"/>
                <a:cs typeface="Geneva"/>
              </a:rPr>
              <a:t>or  </a:t>
            </a:r>
            <a:r>
              <a:rPr sz="2200" spc="-235" dirty="0">
                <a:solidFill>
                  <a:srgbClr val="C1951C"/>
                </a:solidFill>
                <a:latin typeface="Geneva"/>
                <a:cs typeface="Geneva"/>
              </a:rPr>
              <a:t>C</a:t>
            </a:r>
            <a:r>
              <a:rPr sz="2200" spc="-204" dirty="0">
                <a:solidFill>
                  <a:srgbClr val="C1951C"/>
                </a:solidFill>
                <a:latin typeface="Geneva"/>
                <a:cs typeface="Geneva"/>
              </a:rPr>
              <a:t>o</a:t>
            </a:r>
            <a:r>
              <a:rPr sz="2200" spc="-229" dirty="0">
                <a:solidFill>
                  <a:srgbClr val="C1951C"/>
                </a:solidFill>
                <a:latin typeface="Geneva"/>
                <a:cs typeface="Geneva"/>
              </a:rPr>
              <a:t>mm</a:t>
            </a:r>
            <a:r>
              <a:rPr sz="2200" spc="-160" dirty="0">
                <a:solidFill>
                  <a:srgbClr val="C1951C"/>
                </a:solidFill>
                <a:latin typeface="Geneva"/>
                <a:cs typeface="Geneva"/>
              </a:rPr>
              <a:t>e</a:t>
            </a:r>
            <a:r>
              <a:rPr sz="2200" spc="-105" dirty="0">
                <a:solidFill>
                  <a:srgbClr val="C1951C"/>
                </a:solidFill>
                <a:latin typeface="Geneva"/>
                <a:cs typeface="Geneva"/>
              </a:rPr>
              <a:t>rcial  </a:t>
            </a:r>
            <a:r>
              <a:rPr sz="2200" spc="-190" dirty="0">
                <a:solidFill>
                  <a:srgbClr val="C1951C"/>
                </a:solidFill>
                <a:latin typeface="Geneva"/>
                <a:cs typeface="Geneva"/>
              </a:rPr>
              <a:t>Lender</a:t>
            </a:r>
            <a:endParaRPr sz="2200">
              <a:latin typeface="Geneva"/>
              <a:cs typeface="Geneva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871472" y="3509759"/>
            <a:ext cx="2641854" cy="26418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133600" y="3733800"/>
            <a:ext cx="2133600" cy="2133600"/>
          </a:xfrm>
          <a:custGeom>
            <a:avLst/>
            <a:gdLst/>
            <a:ahLst/>
            <a:cxnLst/>
            <a:rect l="l" t="t" r="r" b="b"/>
            <a:pathLst>
              <a:path w="2133600" h="2133600">
                <a:moveTo>
                  <a:pt x="1778000" y="0"/>
                </a:moveTo>
                <a:lnTo>
                  <a:pt x="355600" y="0"/>
                </a:lnTo>
                <a:lnTo>
                  <a:pt x="307357" y="3247"/>
                </a:lnTo>
                <a:lnTo>
                  <a:pt x="261084" y="12705"/>
                </a:lnTo>
                <a:lnTo>
                  <a:pt x="217205" y="27951"/>
                </a:lnTo>
                <a:lnTo>
                  <a:pt x="176144" y="48561"/>
                </a:lnTo>
                <a:lnTo>
                  <a:pt x="138324" y="74109"/>
                </a:lnTo>
                <a:lnTo>
                  <a:pt x="104171" y="104171"/>
                </a:lnTo>
                <a:lnTo>
                  <a:pt x="74109" y="138324"/>
                </a:lnTo>
                <a:lnTo>
                  <a:pt x="48561" y="176144"/>
                </a:lnTo>
                <a:lnTo>
                  <a:pt x="27951" y="217205"/>
                </a:lnTo>
                <a:lnTo>
                  <a:pt x="12705" y="261084"/>
                </a:lnTo>
                <a:lnTo>
                  <a:pt x="3247" y="307357"/>
                </a:lnTo>
                <a:lnTo>
                  <a:pt x="0" y="355600"/>
                </a:lnTo>
                <a:lnTo>
                  <a:pt x="0" y="1778000"/>
                </a:lnTo>
                <a:lnTo>
                  <a:pt x="3247" y="1826252"/>
                </a:lnTo>
                <a:lnTo>
                  <a:pt x="12705" y="1872532"/>
                </a:lnTo>
                <a:lnTo>
                  <a:pt x="27951" y="1916415"/>
                </a:lnTo>
                <a:lnTo>
                  <a:pt x="48561" y="1957478"/>
                </a:lnTo>
                <a:lnTo>
                  <a:pt x="74109" y="1995296"/>
                </a:lnTo>
                <a:lnTo>
                  <a:pt x="104171" y="2029447"/>
                </a:lnTo>
                <a:lnTo>
                  <a:pt x="138324" y="2059506"/>
                </a:lnTo>
                <a:lnTo>
                  <a:pt x="176144" y="2085050"/>
                </a:lnTo>
                <a:lnTo>
                  <a:pt x="217205" y="2105655"/>
                </a:lnTo>
                <a:lnTo>
                  <a:pt x="261084" y="2120897"/>
                </a:lnTo>
                <a:lnTo>
                  <a:pt x="307357" y="2130353"/>
                </a:lnTo>
                <a:lnTo>
                  <a:pt x="355600" y="2133600"/>
                </a:lnTo>
                <a:lnTo>
                  <a:pt x="1778000" y="2133600"/>
                </a:lnTo>
                <a:lnTo>
                  <a:pt x="1826242" y="2130353"/>
                </a:lnTo>
                <a:lnTo>
                  <a:pt x="1872515" y="2120897"/>
                </a:lnTo>
                <a:lnTo>
                  <a:pt x="1916394" y="2105655"/>
                </a:lnTo>
                <a:lnTo>
                  <a:pt x="1957455" y="2085050"/>
                </a:lnTo>
                <a:lnTo>
                  <a:pt x="1995275" y="2059506"/>
                </a:lnTo>
                <a:lnTo>
                  <a:pt x="2029428" y="2029447"/>
                </a:lnTo>
                <a:lnTo>
                  <a:pt x="2059490" y="1995296"/>
                </a:lnTo>
                <a:lnTo>
                  <a:pt x="2085038" y="1957478"/>
                </a:lnTo>
                <a:lnTo>
                  <a:pt x="2105648" y="1916415"/>
                </a:lnTo>
                <a:lnTo>
                  <a:pt x="2120894" y="1872532"/>
                </a:lnTo>
                <a:lnTo>
                  <a:pt x="2130352" y="1826252"/>
                </a:lnTo>
                <a:lnTo>
                  <a:pt x="2133600" y="1778000"/>
                </a:lnTo>
                <a:lnTo>
                  <a:pt x="2133600" y="355600"/>
                </a:lnTo>
                <a:lnTo>
                  <a:pt x="2130352" y="307357"/>
                </a:lnTo>
                <a:lnTo>
                  <a:pt x="2120894" y="261084"/>
                </a:lnTo>
                <a:lnTo>
                  <a:pt x="2105648" y="217205"/>
                </a:lnTo>
                <a:lnTo>
                  <a:pt x="2085038" y="176144"/>
                </a:lnTo>
                <a:lnTo>
                  <a:pt x="2059490" y="138324"/>
                </a:lnTo>
                <a:lnTo>
                  <a:pt x="2029428" y="104171"/>
                </a:lnTo>
                <a:lnTo>
                  <a:pt x="1995275" y="74109"/>
                </a:lnTo>
                <a:lnTo>
                  <a:pt x="1957455" y="48561"/>
                </a:lnTo>
                <a:lnTo>
                  <a:pt x="1916394" y="27951"/>
                </a:lnTo>
                <a:lnTo>
                  <a:pt x="1872515" y="12705"/>
                </a:lnTo>
                <a:lnTo>
                  <a:pt x="1826242" y="3247"/>
                </a:lnTo>
                <a:lnTo>
                  <a:pt x="1778000" y="0"/>
                </a:lnTo>
                <a:close/>
              </a:path>
            </a:pathLst>
          </a:custGeom>
          <a:solidFill>
            <a:srgbClr val="1629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133600" y="3733800"/>
            <a:ext cx="2133600" cy="2133600"/>
          </a:xfrm>
          <a:custGeom>
            <a:avLst/>
            <a:gdLst/>
            <a:ahLst/>
            <a:cxnLst/>
            <a:rect l="l" t="t" r="r" b="b"/>
            <a:pathLst>
              <a:path w="2133600" h="2133600">
                <a:moveTo>
                  <a:pt x="0" y="355600"/>
                </a:moveTo>
                <a:lnTo>
                  <a:pt x="3247" y="307357"/>
                </a:lnTo>
                <a:lnTo>
                  <a:pt x="12705" y="261084"/>
                </a:lnTo>
                <a:lnTo>
                  <a:pt x="27951" y="217205"/>
                </a:lnTo>
                <a:lnTo>
                  <a:pt x="48561" y="176144"/>
                </a:lnTo>
                <a:lnTo>
                  <a:pt x="74109" y="138324"/>
                </a:lnTo>
                <a:lnTo>
                  <a:pt x="104171" y="104171"/>
                </a:lnTo>
                <a:lnTo>
                  <a:pt x="138324" y="74109"/>
                </a:lnTo>
                <a:lnTo>
                  <a:pt x="176144" y="48561"/>
                </a:lnTo>
                <a:lnTo>
                  <a:pt x="217205" y="27951"/>
                </a:lnTo>
                <a:lnTo>
                  <a:pt x="261084" y="12705"/>
                </a:lnTo>
                <a:lnTo>
                  <a:pt x="307357" y="3247"/>
                </a:lnTo>
                <a:lnTo>
                  <a:pt x="355600" y="0"/>
                </a:lnTo>
                <a:lnTo>
                  <a:pt x="1778000" y="0"/>
                </a:lnTo>
                <a:lnTo>
                  <a:pt x="1826242" y="3247"/>
                </a:lnTo>
                <a:lnTo>
                  <a:pt x="1872515" y="12705"/>
                </a:lnTo>
                <a:lnTo>
                  <a:pt x="1916394" y="27951"/>
                </a:lnTo>
                <a:lnTo>
                  <a:pt x="1957455" y="48561"/>
                </a:lnTo>
                <a:lnTo>
                  <a:pt x="1995275" y="74109"/>
                </a:lnTo>
                <a:lnTo>
                  <a:pt x="2029428" y="104171"/>
                </a:lnTo>
                <a:lnTo>
                  <a:pt x="2059490" y="138324"/>
                </a:lnTo>
                <a:lnTo>
                  <a:pt x="2085038" y="176144"/>
                </a:lnTo>
                <a:lnTo>
                  <a:pt x="2105648" y="217205"/>
                </a:lnTo>
                <a:lnTo>
                  <a:pt x="2120894" y="261084"/>
                </a:lnTo>
                <a:lnTo>
                  <a:pt x="2130352" y="307357"/>
                </a:lnTo>
                <a:lnTo>
                  <a:pt x="2133600" y="355600"/>
                </a:lnTo>
                <a:lnTo>
                  <a:pt x="2133600" y="1778000"/>
                </a:lnTo>
                <a:lnTo>
                  <a:pt x="2130352" y="1826252"/>
                </a:lnTo>
                <a:lnTo>
                  <a:pt x="2120894" y="1872532"/>
                </a:lnTo>
                <a:lnTo>
                  <a:pt x="2105648" y="1916415"/>
                </a:lnTo>
                <a:lnTo>
                  <a:pt x="2085038" y="1957478"/>
                </a:lnTo>
                <a:lnTo>
                  <a:pt x="2059490" y="1995296"/>
                </a:lnTo>
                <a:lnTo>
                  <a:pt x="2029428" y="2029447"/>
                </a:lnTo>
                <a:lnTo>
                  <a:pt x="1995275" y="2059506"/>
                </a:lnTo>
                <a:lnTo>
                  <a:pt x="1957455" y="2085050"/>
                </a:lnTo>
                <a:lnTo>
                  <a:pt x="1916394" y="2105655"/>
                </a:lnTo>
                <a:lnTo>
                  <a:pt x="1872515" y="2120897"/>
                </a:lnTo>
                <a:lnTo>
                  <a:pt x="1826242" y="2130353"/>
                </a:lnTo>
                <a:lnTo>
                  <a:pt x="1778000" y="2133600"/>
                </a:lnTo>
                <a:lnTo>
                  <a:pt x="355600" y="2133600"/>
                </a:lnTo>
                <a:lnTo>
                  <a:pt x="307357" y="2130353"/>
                </a:lnTo>
                <a:lnTo>
                  <a:pt x="261084" y="2120897"/>
                </a:lnTo>
                <a:lnTo>
                  <a:pt x="217205" y="2105655"/>
                </a:lnTo>
                <a:lnTo>
                  <a:pt x="176144" y="2085050"/>
                </a:lnTo>
                <a:lnTo>
                  <a:pt x="138324" y="2059506"/>
                </a:lnTo>
                <a:lnTo>
                  <a:pt x="104171" y="2029447"/>
                </a:lnTo>
                <a:lnTo>
                  <a:pt x="74109" y="1995296"/>
                </a:lnTo>
                <a:lnTo>
                  <a:pt x="48561" y="1957478"/>
                </a:lnTo>
                <a:lnTo>
                  <a:pt x="27951" y="1916415"/>
                </a:lnTo>
                <a:lnTo>
                  <a:pt x="12705" y="1872532"/>
                </a:lnTo>
                <a:lnTo>
                  <a:pt x="3247" y="1826252"/>
                </a:lnTo>
                <a:lnTo>
                  <a:pt x="0" y="1778000"/>
                </a:lnTo>
                <a:lnTo>
                  <a:pt x="0" y="355600"/>
                </a:lnTo>
                <a:close/>
              </a:path>
            </a:pathLst>
          </a:custGeom>
          <a:ln w="6400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2376932" y="4436745"/>
            <a:ext cx="1649095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1630" marR="5080" indent="-329565">
              <a:lnSpc>
                <a:spcPct val="100000"/>
              </a:lnSpc>
              <a:spcBef>
                <a:spcPts val="95"/>
              </a:spcBef>
            </a:pPr>
            <a:r>
              <a:rPr sz="2200" spc="-155" dirty="0">
                <a:solidFill>
                  <a:srgbClr val="C1951C"/>
                </a:solidFill>
                <a:latin typeface="Geneva"/>
                <a:cs typeface="Geneva"/>
              </a:rPr>
              <a:t>Risk</a:t>
            </a:r>
            <a:r>
              <a:rPr sz="2200" spc="-290" dirty="0">
                <a:solidFill>
                  <a:srgbClr val="C1951C"/>
                </a:solidFill>
                <a:latin typeface="Geneva"/>
                <a:cs typeface="Geneva"/>
              </a:rPr>
              <a:t> </a:t>
            </a:r>
            <a:r>
              <a:rPr sz="2200" spc="-150" dirty="0">
                <a:solidFill>
                  <a:srgbClr val="C1951C"/>
                </a:solidFill>
                <a:latin typeface="Geneva"/>
                <a:cs typeface="Geneva"/>
              </a:rPr>
              <a:t>Insurance  </a:t>
            </a:r>
            <a:r>
              <a:rPr sz="2200" spc="-140" dirty="0">
                <a:solidFill>
                  <a:srgbClr val="C1951C"/>
                </a:solidFill>
                <a:latin typeface="Geneva"/>
                <a:cs typeface="Geneva"/>
              </a:rPr>
              <a:t>Provider</a:t>
            </a:r>
            <a:endParaRPr sz="2200">
              <a:latin typeface="Geneva"/>
              <a:cs typeface="Geneva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4614671" y="3509759"/>
            <a:ext cx="2641854" cy="26418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876800" y="3733800"/>
            <a:ext cx="2133600" cy="2133600"/>
          </a:xfrm>
          <a:custGeom>
            <a:avLst/>
            <a:gdLst/>
            <a:ahLst/>
            <a:cxnLst/>
            <a:rect l="l" t="t" r="r" b="b"/>
            <a:pathLst>
              <a:path w="2133600" h="2133600">
                <a:moveTo>
                  <a:pt x="1778000" y="0"/>
                </a:moveTo>
                <a:lnTo>
                  <a:pt x="355600" y="0"/>
                </a:lnTo>
                <a:lnTo>
                  <a:pt x="307357" y="3247"/>
                </a:lnTo>
                <a:lnTo>
                  <a:pt x="261084" y="12705"/>
                </a:lnTo>
                <a:lnTo>
                  <a:pt x="217205" y="27951"/>
                </a:lnTo>
                <a:lnTo>
                  <a:pt x="176144" y="48561"/>
                </a:lnTo>
                <a:lnTo>
                  <a:pt x="138324" y="74109"/>
                </a:lnTo>
                <a:lnTo>
                  <a:pt x="104171" y="104171"/>
                </a:lnTo>
                <a:lnTo>
                  <a:pt x="74109" y="138324"/>
                </a:lnTo>
                <a:lnTo>
                  <a:pt x="48561" y="176144"/>
                </a:lnTo>
                <a:lnTo>
                  <a:pt x="27951" y="217205"/>
                </a:lnTo>
                <a:lnTo>
                  <a:pt x="12705" y="261084"/>
                </a:lnTo>
                <a:lnTo>
                  <a:pt x="3247" y="307357"/>
                </a:lnTo>
                <a:lnTo>
                  <a:pt x="0" y="355600"/>
                </a:lnTo>
                <a:lnTo>
                  <a:pt x="0" y="1778000"/>
                </a:lnTo>
                <a:lnTo>
                  <a:pt x="3247" y="1826252"/>
                </a:lnTo>
                <a:lnTo>
                  <a:pt x="12705" y="1872532"/>
                </a:lnTo>
                <a:lnTo>
                  <a:pt x="27951" y="1916415"/>
                </a:lnTo>
                <a:lnTo>
                  <a:pt x="48561" y="1957478"/>
                </a:lnTo>
                <a:lnTo>
                  <a:pt x="74109" y="1995296"/>
                </a:lnTo>
                <a:lnTo>
                  <a:pt x="104171" y="2029447"/>
                </a:lnTo>
                <a:lnTo>
                  <a:pt x="138324" y="2059506"/>
                </a:lnTo>
                <a:lnTo>
                  <a:pt x="176144" y="2085050"/>
                </a:lnTo>
                <a:lnTo>
                  <a:pt x="217205" y="2105655"/>
                </a:lnTo>
                <a:lnTo>
                  <a:pt x="261084" y="2120897"/>
                </a:lnTo>
                <a:lnTo>
                  <a:pt x="307357" y="2130353"/>
                </a:lnTo>
                <a:lnTo>
                  <a:pt x="355600" y="2133600"/>
                </a:lnTo>
                <a:lnTo>
                  <a:pt x="1778000" y="2133600"/>
                </a:lnTo>
                <a:lnTo>
                  <a:pt x="1826242" y="2130353"/>
                </a:lnTo>
                <a:lnTo>
                  <a:pt x="1872515" y="2120897"/>
                </a:lnTo>
                <a:lnTo>
                  <a:pt x="1916394" y="2105655"/>
                </a:lnTo>
                <a:lnTo>
                  <a:pt x="1957455" y="2085050"/>
                </a:lnTo>
                <a:lnTo>
                  <a:pt x="1995275" y="2059506"/>
                </a:lnTo>
                <a:lnTo>
                  <a:pt x="2029428" y="2029447"/>
                </a:lnTo>
                <a:lnTo>
                  <a:pt x="2059490" y="1995296"/>
                </a:lnTo>
                <a:lnTo>
                  <a:pt x="2085038" y="1957478"/>
                </a:lnTo>
                <a:lnTo>
                  <a:pt x="2105648" y="1916415"/>
                </a:lnTo>
                <a:lnTo>
                  <a:pt x="2120894" y="1872532"/>
                </a:lnTo>
                <a:lnTo>
                  <a:pt x="2130352" y="1826252"/>
                </a:lnTo>
                <a:lnTo>
                  <a:pt x="2133600" y="1778000"/>
                </a:lnTo>
                <a:lnTo>
                  <a:pt x="2133600" y="355600"/>
                </a:lnTo>
                <a:lnTo>
                  <a:pt x="2130352" y="307357"/>
                </a:lnTo>
                <a:lnTo>
                  <a:pt x="2120894" y="261084"/>
                </a:lnTo>
                <a:lnTo>
                  <a:pt x="2105648" y="217205"/>
                </a:lnTo>
                <a:lnTo>
                  <a:pt x="2085038" y="176144"/>
                </a:lnTo>
                <a:lnTo>
                  <a:pt x="2059490" y="138324"/>
                </a:lnTo>
                <a:lnTo>
                  <a:pt x="2029428" y="104171"/>
                </a:lnTo>
                <a:lnTo>
                  <a:pt x="1995275" y="74109"/>
                </a:lnTo>
                <a:lnTo>
                  <a:pt x="1957455" y="48561"/>
                </a:lnTo>
                <a:lnTo>
                  <a:pt x="1916394" y="27951"/>
                </a:lnTo>
                <a:lnTo>
                  <a:pt x="1872515" y="12705"/>
                </a:lnTo>
                <a:lnTo>
                  <a:pt x="1826242" y="3247"/>
                </a:lnTo>
                <a:lnTo>
                  <a:pt x="1778000" y="0"/>
                </a:lnTo>
                <a:close/>
              </a:path>
            </a:pathLst>
          </a:custGeom>
          <a:solidFill>
            <a:srgbClr val="1629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876800" y="3733800"/>
            <a:ext cx="2133600" cy="2133600"/>
          </a:xfrm>
          <a:custGeom>
            <a:avLst/>
            <a:gdLst/>
            <a:ahLst/>
            <a:cxnLst/>
            <a:rect l="l" t="t" r="r" b="b"/>
            <a:pathLst>
              <a:path w="2133600" h="2133600">
                <a:moveTo>
                  <a:pt x="0" y="355600"/>
                </a:moveTo>
                <a:lnTo>
                  <a:pt x="3247" y="307357"/>
                </a:lnTo>
                <a:lnTo>
                  <a:pt x="12705" y="261084"/>
                </a:lnTo>
                <a:lnTo>
                  <a:pt x="27951" y="217205"/>
                </a:lnTo>
                <a:lnTo>
                  <a:pt x="48561" y="176144"/>
                </a:lnTo>
                <a:lnTo>
                  <a:pt x="74109" y="138324"/>
                </a:lnTo>
                <a:lnTo>
                  <a:pt x="104171" y="104171"/>
                </a:lnTo>
                <a:lnTo>
                  <a:pt x="138324" y="74109"/>
                </a:lnTo>
                <a:lnTo>
                  <a:pt x="176144" y="48561"/>
                </a:lnTo>
                <a:lnTo>
                  <a:pt x="217205" y="27951"/>
                </a:lnTo>
                <a:lnTo>
                  <a:pt x="261084" y="12705"/>
                </a:lnTo>
                <a:lnTo>
                  <a:pt x="307357" y="3247"/>
                </a:lnTo>
                <a:lnTo>
                  <a:pt x="355600" y="0"/>
                </a:lnTo>
                <a:lnTo>
                  <a:pt x="1778000" y="0"/>
                </a:lnTo>
                <a:lnTo>
                  <a:pt x="1826242" y="3247"/>
                </a:lnTo>
                <a:lnTo>
                  <a:pt x="1872515" y="12705"/>
                </a:lnTo>
                <a:lnTo>
                  <a:pt x="1916394" y="27951"/>
                </a:lnTo>
                <a:lnTo>
                  <a:pt x="1957455" y="48561"/>
                </a:lnTo>
                <a:lnTo>
                  <a:pt x="1995275" y="74109"/>
                </a:lnTo>
                <a:lnTo>
                  <a:pt x="2029428" y="104171"/>
                </a:lnTo>
                <a:lnTo>
                  <a:pt x="2059490" y="138324"/>
                </a:lnTo>
                <a:lnTo>
                  <a:pt x="2085038" y="176144"/>
                </a:lnTo>
                <a:lnTo>
                  <a:pt x="2105648" y="217205"/>
                </a:lnTo>
                <a:lnTo>
                  <a:pt x="2120894" y="261084"/>
                </a:lnTo>
                <a:lnTo>
                  <a:pt x="2130352" y="307357"/>
                </a:lnTo>
                <a:lnTo>
                  <a:pt x="2133600" y="355600"/>
                </a:lnTo>
                <a:lnTo>
                  <a:pt x="2133600" y="1778000"/>
                </a:lnTo>
                <a:lnTo>
                  <a:pt x="2130352" y="1826252"/>
                </a:lnTo>
                <a:lnTo>
                  <a:pt x="2120894" y="1872532"/>
                </a:lnTo>
                <a:lnTo>
                  <a:pt x="2105648" y="1916415"/>
                </a:lnTo>
                <a:lnTo>
                  <a:pt x="2085038" y="1957478"/>
                </a:lnTo>
                <a:lnTo>
                  <a:pt x="2059490" y="1995296"/>
                </a:lnTo>
                <a:lnTo>
                  <a:pt x="2029428" y="2029447"/>
                </a:lnTo>
                <a:lnTo>
                  <a:pt x="1995275" y="2059506"/>
                </a:lnTo>
                <a:lnTo>
                  <a:pt x="1957455" y="2085050"/>
                </a:lnTo>
                <a:lnTo>
                  <a:pt x="1916394" y="2105655"/>
                </a:lnTo>
                <a:lnTo>
                  <a:pt x="1872515" y="2120897"/>
                </a:lnTo>
                <a:lnTo>
                  <a:pt x="1826242" y="2130353"/>
                </a:lnTo>
                <a:lnTo>
                  <a:pt x="1778000" y="2133600"/>
                </a:lnTo>
                <a:lnTo>
                  <a:pt x="355600" y="2133600"/>
                </a:lnTo>
                <a:lnTo>
                  <a:pt x="307357" y="2130353"/>
                </a:lnTo>
                <a:lnTo>
                  <a:pt x="261084" y="2120897"/>
                </a:lnTo>
                <a:lnTo>
                  <a:pt x="217205" y="2105655"/>
                </a:lnTo>
                <a:lnTo>
                  <a:pt x="176144" y="2085050"/>
                </a:lnTo>
                <a:lnTo>
                  <a:pt x="138324" y="2059506"/>
                </a:lnTo>
                <a:lnTo>
                  <a:pt x="104171" y="2029447"/>
                </a:lnTo>
                <a:lnTo>
                  <a:pt x="74109" y="1995296"/>
                </a:lnTo>
                <a:lnTo>
                  <a:pt x="48561" y="1957478"/>
                </a:lnTo>
                <a:lnTo>
                  <a:pt x="27951" y="1916415"/>
                </a:lnTo>
                <a:lnTo>
                  <a:pt x="12705" y="1872532"/>
                </a:lnTo>
                <a:lnTo>
                  <a:pt x="3247" y="1826252"/>
                </a:lnTo>
                <a:lnTo>
                  <a:pt x="0" y="1778000"/>
                </a:lnTo>
                <a:lnTo>
                  <a:pt x="0" y="355600"/>
                </a:lnTo>
                <a:close/>
              </a:path>
            </a:pathLst>
          </a:custGeom>
          <a:ln w="6400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5048758" y="4604384"/>
            <a:ext cx="17907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50" dirty="0">
                <a:solidFill>
                  <a:srgbClr val="C1951C"/>
                </a:solidFill>
                <a:latin typeface="Geneva"/>
                <a:cs typeface="Geneva"/>
              </a:rPr>
              <a:t>Internet</a:t>
            </a:r>
            <a:r>
              <a:rPr sz="2200" spc="-260" dirty="0">
                <a:solidFill>
                  <a:srgbClr val="C1951C"/>
                </a:solidFill>
                <a:latin typeface="Geneva"/>
                <a:cs typeface="Geneva"/>
              </a:rPr>
              <a:t> </a:t>
            </a:r>
            <a:r>
              <a:rPr sz="2200" spc="-200" dirty="0">
                <a:solidFill>
                  <a:srgbClr val="C1951C"/>
                </a:solidFill>
                <a:latin typeface="Geneva"/>
                <a:cs typeface="Geneva"/>
              </a:rPr>
              <a:t>Source</a:t>
            </a:r>
            <a:endParaRPr sz="2200">
              <a:latin typeface="Geneva"/>
              <a:cs typeface="Geneva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61899"/>
            <a:ext cx="2036445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spc="25" dirty="0"/>
              <a:t>Risk</a:t>
            </a:r>
            <a:r>
              <a:rPr sz="1900" spc="-160" dirty="0"/>
              <a:t> </a:t>
            </a:r>
            <a:r>
              <a:rPr sz="1900" spc="-65" dirty="0"/>
              <a:t>Measurement</a:t>
            </a:r>
            <a:endParaRPr sz="19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879093"/>
            <a:ext cx="7410450" cy="367030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85" dirty="0">
                <a:solidFill>
                  <a:srgbClr val="122E5A"/>
                </a:solidFill>
                <a:latin typeface="Geneva"/>
                <a:cs typeface="Geneva"/>
              </a:rPr>
              <a:t>Effect </a:t>
            </a:r>
            <a:r>
              <a:rPr sz="3000" spc="-120" dirty="0">
                <a:solidFill>
                  <a:srgbClr val="122E5A"/>
                </a:solidFill>
                <a:latin typeface="Geneva"/>
                <a:cs typeface="Geneva"/>
              </a:rPr>
              <a:t>on </a:t>
            </a:r>
            <a:r>
              <a:rPr sz="3000" spc="-170" dirty="0">
                <a:solidFill>
                  <a:srgbClr val="122E5A"/>
                </a:solidFill>
                <a:latin typeface="Geneva"/>
                <a:cs typeface="Geneva"/>
              </a:rPr>
              <a:t>potential </a:t>
            </a:r>
            <a:r>
              <a:rPr sz="3000" spc="-80" dirty="0">
                <a:solidFill>
                  <a:srgbClr val="122E5A"/>
                </a:solidFill>
                <a:latin typeface="Geneva"/>
                <a:cs typeface="Geneva"/>
              </a:rPr>
              <a:t>earnings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and </a:t>
            </a:r>
            <a:r>
              <a:rPr sz="3000" spc="-60" dirty="0">
                <a:solidFill>
                  <a:srgbClr val="122E5A"/>
                </a:solidFill>
                <a:latin typeface="Geneva"/>
                <a:cs typeface="Geneva"/>
              </a:rPr>
              <a:t>cash</a:t>
            </a:r>
            <a:r>
              <a:rPr sz="3000" spc="-434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80" dirty="0">
                <a:solidFill>
                  <a:srgbClr val="122E5A"/>
                </a:solidFill>
                <a:latin typeface="Geneva"/>
                <a:cs typeface="Geneva"/>
              </a:rPr>
              <a:t>flow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40" dirty="0">
                <a:solidFill>
                  <a:srgbClr val="122E5A"/>
                </a:solidFill>
                <a:latin typeface="Geneva"/>
                <a:cs typeface="Geneva"/>
              </a:rPr>
              <a:t>Impact </a:t>
            </a:r>
            <a:r>
              <a:rPr sz="3000" spc="-120" dirty="0">
                <a:solidFill>
                  <a:srgbClr val="122E5A"/>
                </a:solidFill>
                <a:latin typeface="Geneva"/>
                <a:cs typeface="Geneva"/>
              </a:rPr>
              <a:t>on </a:t>
            </a:r>
            <a:r>
              <a:rPr sz="3000" spc="-220" dirty="0">
                <a:solidFill>
                  <a:srgbClr val="122E5A"/>
                </a:solidFill>
                <a:latin typeface="Geneva"/>
                <a:cs typeface="Geneva"/>
              </a:rPr>
              <a:t>the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business </a:t>
            </a:r>
            <a:r>
              <a:rPr sz="3000" spc="-220" dirty="0">
                <a:solidFill>
                  <a:srgbClr val="122E5A"/>
                </a:solidFill>
                <a:latin typeface="Geneva"/>
                <a:cs typeface="Geneva"/>
              </a:rPr>
              <a:t>for </a:t>
            </a:r>
            <a:r>
              <a:rPr sz="3000" spc="-204" dirty="0">
                <a:solidFill>
                  <a:srgbClr val="122E5A"/>
                </a:solidFill>
                <a:latin typeface="Geneva"/>
                <a:cs typeface="Geneva"/>
              </a:rPr>
              <a:t>future</a:t>
            </a:r>
            <a:r>
              <a:rPr sz="3000" spc="-30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204" dirty="0">
                <a:solidFill>
                  <a:srgbClr val="122E5A"/>
                </a:solidFill>
                <a:latin typeface="Geneva"/>
                <a:cs typeface="Geneva"/>
              </a:rPr>
              <a:t>growth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1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00" dirty="0">
                <a:solidFill>
                  <a:srgbClr val="122E5A"/>
                </a:solidFill>
                <a:latin typeface="Geneva"/>
                <a:cs typeface="Geneva"/>
              </a:rPr>
              <a:t>Costs </a:t>
            </a:r>
            <a:r>
              <a:rPr sz="3000" spc="-135" dirty="0">
                <a:solidFill>
                  <a:srgbClr val="122E5A"/>
                </a:solidFill>
                <a:latin typeface="Geneva"/>
                <a:cs typeface="Geneva"/>
              </a:rPr>
              <a:t>related </a:t>
            </a:r>
            <a:r>
              <a:rPr sz="3000" spc="-325" dirty="0">
                <a:solidFill>
                  <a:srgbClr val="122E5A"/>
                </a:solidFill>
                <a:latin typeface="Geneva"/>
                <a:cs typeface="Geneva"/>
              </a:rPr>
              <a:t>to </a:t>
            </a:r>
            <a:r>
              <a:rPr sz="3000" spc="-215" dirty="0">
                <a:solidFill>
                  <a:srgbClr val="122E5A"/>
                </a:solidFill>
                <a:latin typeface="Geneva"/>
                <a:cs typeface="Geneva"/>
              </a:rPr>
              <a:t>the </a:t>
            </a:r>
            <a:r>
              <a:rPr sz="3000" spc="-85" dirty="0">
                <a:solidFill>
                  <a:srgbClr val="122E5A"/>
                </a:solidFill>
                <a:latin typeface="Geneva"/>
                <a:cs typeface="Geneva"/>
              </a:rPr>
              <a:t>risk, </a:t>
            </a:r>
            <a:r>
              <a:rPr sz="3000" spc="-90" dirty="0">
                <a:solidFill>
                  <a:srgbClr val="122E5A"/>
                </a:solidFill>
                <a:latin typeface="Geneva"/>
                <a:cs typeface="Geneva"/>
              </a:rPr>
              <a:t>should </a:t>
            </a:r>
            <a:r>
              <a:rPr sz="3000" spc="-270" dirty="0">
                <a:solidFill>
                  <a:srgbClr val="122E5A"/>
                </a:solidFill>
                <a:latin typeface="Geneva"/>
                <a:cs typeface="Geneva"/>
              </a:rPr>
              <a:t>it</a:t>
            </a:r>
            <a:r>
              <a:rPr sz="3000" spc="-29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35" dirty="0">
                <a:solidFill>
                  <a:srgbClr val="122E5A"/>
                </a:solidFill>
                <a:latin typeface="Geneva"/>
                <a:cs typeface="Geneva"/>
              </a:rPr>
              <a:t>occur</a:t>
            </a:r>
            <a:endParaRPr sz="3000">
              <a:latin typeface="Geneva"/>
              <a:cs typeface="Geneva"/>
            </a:endParaRPr>
          </a:p>
          <a:p>
            <a:pPr marL="355600" marR="26034" indent="-342900">
              <a:lnSpc>
                <a:spcPct val="10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What </a:t>
            </a:r>
            <a:r>
              <a:rPr sz="3000" spc="-120" dirty="0">
                <a:solidFill>
                  <a:srgbClr val="122E5A"/>
                </a:solidFill>
                <a:latin typeface="Geneva"/>
                <a:cs typeface="Geneva"/>
              </a:rPr>
              <a:t>would </a:t>
            </a:r>
            <a:r>
              <a:rPr sz="3000" spc="-90" dirty="0">
                <a:solidFill>
                  <a:srgbClr val="122E5A"/>
                </a:solidFill>
                <a:latin typeface="Geneva"/>
                <a:cs typeface="Geneva"/>
              </a:rPr>
              <a:t>change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in </a:t>
            </a:r>
            <a:r>
              <a:rPr sz="3000" spc="-155" dirty="0">
                <a:solidFill>
                  <a:srgbClr val="122E5A"/>
                </a:solidFill>
                <a:latin typeface="Geneva"/>
                <a:cs typeface="Geneva"/>
              </a:rPr>
              <a:t>your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business </a:t>
            </a:r>
            <a:r>
              <a:rPr sz="3000" spc="-10" dirty="0">
                <a:solidFill>
                  <a:srgbClr val="122E5A"/>
                </a:solidFill>
                <a:latin typeface="Geneva"/>
                <a:cs typeface="Geneva"/>
              </a:rPr>
              <a:t>as</a:t>
            </a:r>
            <a:r>
              <a:rPr sz="3000" spc="-65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5" dirty="0">
                <a:solidFill>
                  <a:srgbClr val="122E5A"/>
                </a:solidFill>
                <a:latin typeface="Geneva"/>
                <a:cs typeface="Geneva"/>
              </a:rPr>
              <a:t>a  </a:t>
            </a: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result</a:t>
            </a:r>
            <a:endParaRPr sz="3000">
              <a:latin typeface="Geneva"/>
              <a:cs typeface="Geneva"/>
            </a:endParaRPr>
          </a:p>
          <a:p>
            <a:pPr marL="355600" marR="108585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80" dirty="0">
                <a:solidFill>
                  <a:srgbClr val="122E5A"/>
                </a:solidFill>
                <a:latin typeface="Geneva"/>
                <a:cs typeface="Geneva"/>
              </a:rPr>
              <a:t>Weighing </a:t>
            </a:r>
            <a:r>
              <a:rPr sz="3000" spc="-170" dirty="0">
                <a:solidFill>
                  <a:srgbClr val="122E5A"/>
                </a:solidFill>
                <a:latin typeface="Geneva"/>
                <a:cs typeface="Geneva"/>
              </a:rPr>
              <a:t>costs </a:t>
            </a:r>
            <a:r>
              <a:rPr sz="3000" spc="-95" dirty="0">
                <a:solidFill>
                  <a:srgbClr val="122E5A"/>
                </a:solidFill>
                <a:latin typeface="Geneva"/>
                <a:cs typeface="Geneva"/>
              </a:rPr>
              <a:t>versus </a:t>
            </a:r>
            <a:r>
              <a:rPr sz="3000" spc="-215" dirty="0">
                <a:solidFill>
                  <a:srgbClr val="122E5A"/>
                </a:solidFill>
                <a:latin typeface="Geneva"/>
                <a:cs typeface="Geneva"/>
              </a:rPr>
              <a:t>the </a:t>
            </a:r>
            <a:r>
              <a:rPr sz="3000" spc="-160" dirty="0">
                <a:solidFill>
                  <a:srgbClr val="122E5A"/>
                </a:solidFill>
                <a:latin typeface="Geneva"/>
                <a:cs typeface="Geneva"/>
              </a:rPr>
              <a:t>benefits </a:t>
            </a:r>
            <a:r>
              <a:rPr sz="3000" spc="-245" dirty="0">
                <a:solidFill>
                  <a:srgbClr val="122E5A"/>
                </a:solidFill>
                <a:latin typeface="Geneva"/>
                <a:cs typeface="Geneva"/>
              </a:rPr>
              <a:t>of</a:t>
            </a:r>
            <a:r>
              <a:rPr sz="3000" spc="-37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215" dirty="0">
                <a:solidFill>
                  <a:srgbClr val="122E5A"/>
                </a:solidFill>
                <a:latin typeface="Geneva"/>
                <a:cs typeface="Geneva"/>
              </a:rPr>
              <a:t>the  </a:t>
            </a:r>
            <a:r>
              <a:rPr sz="3000" spc="-175" dirty="0">
                <a:solidFill>
                  <a:srgbClr val="122E5A"/>
                </a:solidFill>
                <a:latin typeface="Geneva"/>
                <a:cs typeface="Geneva"/>
              </a:rPr>
              <a:t>control</a:t>
            </a:r>
            <a:endParaRPr sz="30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66306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55" dirty="0"/>
              <a:t>Importance </a:t>
            </a:r>
            <a:r>
              <a:rPr spc="-295" dirty="0"/>
              <a:t>of </a:t>
            </a:r>
            <a:r>
              <a:rPr spc="50" dirty="0"/>
              <a:t>Risk</a:t>
            </a:r>
            <a:r>
              <a:rPr spc="-225" dirty="0"/>
              <a:t> </a:t>
            </a:r>
            <a:r>
              <a:rPr spc="-120" dirty="0"/>
              <a:t>Management</a:t>
            </a:r>
          </a:p>
        </p:txBody>
      </p:sp>
      <p:sp>
        <p:nvSpPr>
          <p:cNvPr id="3" name="object 3"/>
          <p:cNvSpPr/>
          <p:nvPr/>
        </p:nvSpPr>
        <p:spPr>
          <a:xfrm>
            <a:off x="39623" y="1999488"/>
            <a:ext cx="2756916" cy="27569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52368" y="2057400"/>
            <a:ext cx="2590800" cy="2590800"/>
          </a:xfrm>
          <a:custGeom>
            <a:avLst/>
            <a:gdLst/>
            <a:ahLst/>
            <a:cxnLst/>
            <a:rect l="l" t="t" r="r" b="b"/>
            <a:pathLst>
              <a:path w="2590800" h="2590800">
                <a:moveTo>
                  <a:pt x="1295380" y="0"/>
                </a:moveTo>
                <a:lnTo>
                  <a:pt x="1250183" y="784"/>
                </a:lnTo>
                <a:lnTo>
                  <a:pt x="1205030" y="3136"/>
                </a:lnTo>
                <a:lnTo>
                  <a:pt x="1159965" y="7056"/>
                </a:lnTo>
                <a:lnTo>
                  <a:pt x="1115033" y="12544"/>
                </a:lnTo>
                <a:lnTo>
                  <a:pt x="1070277" y="19601"/>
                </a:lnTo>
                <a:lnTo>
                  <a:pt x="1025744" y="28225"/>
                </a:lnTo>
                <a:lnTo>
                  <a:pt x="981476" y="38418"/>
                </a:lnTo>
                <a:lnTo>
                  <a:pt x="937517" y="50178"/>
                </a:lnTo>
                <a:lnTo>
                  <a:pt x="893914" y="63507"/>
                </a:lnTo>
                <a:lnTo>
                  <a:pt x="850708" y="78404"/>
                </a:lnTo>
                <a:lnTo>
                  <a:pt x="807946" y="94869"/>
                </a:lnTo>
                <a:lnTo>
                  <a:pt x="765670" y="112901"/>
                </a:lnTo>
                <a:lnTo>
                  <a:pt x="723926" y="132502"/>
                </a:lnTo>
                <a:lnTo>
                  <a:pt x="682758" y="153672"/>
                </a:lnTo>
                <a:lnTo>
                  <a:pt x="642210" y="176409"/>
                </a:lnTo>
                <a:lnTo>
                  <a:pt x="602327" y="200714"/>
                </a:lnTo>
                <a:lnTo>
                  <a:pt x="563151" y="226587"/>
                </a:lnTo>
                <a:lnTo>
                  <a:pt x="524729" y="254029"/>
                </a:lnTo>
                <a:lnTo>
                  <a:pt x="487104" y="283038"/>
                </a:lnTo>
                <a:lnTo>
                  <a:pt x="450321" y="313616"/>
                </a:lnTo>
                <a:lnTo>
                  <a:pt x="414424" y="345762"/>
                </a:lnTo>
                <a:lnTo>
                  <a:pt x="379456" y="379475"/>
                </a:lnTo>
                <a:lnTo>
                  <a:pt x="345744" y="414436"/>
                </a:lnTo>
                <a:lnTo>
                  <a:pt x="313600" y="450327"/>
                </a:lnTo>
                <a:lnTo>
                  <a:pt x="283024" y="487105"/>
                </a:lnTo>
                <a:lnTo>
                  <a:pt x="254016" y="524724"/>
                </a:lnTo>
                <a:lnTo>
                  <a:pt x="226576" y="563141"/>
                </a:lnTo>
                <a:lnTo>
                  <a:pt x="200704" y="602312"/>
                </a:lnTo>
                <a:lnTo>
                  <a:pt x="176400" y="642192"/>
                </a:lnTo>
                <a:lnTo>
                  <a:pt x="153664" y="682736"/>
                </a:lnTo>
                <a:lnTo>
                  <a:pt x="132496" y="723901"/>
                </a:lnTo>
                <a:lnTo>
                  <a:pt x="112896" y="765641"/>
                </a:lnTo>
                <a:lnTo>
                  <a:pt x="94864" y="807914"/>
                </a:lnTo>
                <a:lnTo>
                  <a:pt x="78400" y="850674"/>
                </a:lnTo>
                <a:lnTo>
                  <a:pt x="63504" y="893877"/>
                </a:lnTo>
                <a:lnTo>
                  <a:pt x="50176" y="937479"/>
                </a:lnTo>
                <a:lnTo>
                  <a:pt x="38416" y="981436"/>
                </a:lnTo>
                <a:lnTo>
                  <a:pt x="28224" y="1025703"/>
                </a:lnTo>
                <a:lnTo>
                  <a:pt x="19600" y="1070235"/>
                </a:lnTo>
                <a:lnTo>
                  <a:pt x="12544" y="1114990"/>
                </a:lnTo>
                <a:lnTo>
                  <a:pt x="7056" y="1159921"/>
                </a:lnTo>
                <a:lnTo>
                  <a:pt x="3136" y="1204986"/>
                </a:lnTo>
                <a:lnTo>
                  <a:pt x="784" y="1250139"/>
                </a:lnTo>
                <a:lnTo>
                  <a:pt x="0" y="1295336"/>
                </a:lnTo>
                <a:lnTo>
                  <a:pt x="784" y="1340533"/>
                </a:lnTo>
                <a:lnTo>
                  <a:pt x="3136" y="1385686"/>
                </a:lnTo>
                <a:lnTo>
                  <a:pt x="7056" y="1430751"/>
                </a:lnTo>
                <a:lnTo>
                  <a:pt x="12544" y="1475682"/>
                </a:lnTo>
                <a:lnTo>
                  <a:pt x="19600" y="1520437"/>
                </a:lnTo>
                <a:lnTo>
                  <a:pt x="28224" y="1564969"/>
                </a:lnTo>
                <a:lnTo>
                  <a:pt x="38416" y="1609236"/>
                </a:lnTo>
                <a:lnTo>
                  <a:pt x="50176" y="1653193"/>
                </a:lnTo>
                <a:lnTo>
                  <a:pt x="63504" y="1696795"/>
                </a:lnTo>
                <a:lnTo>
                  <a:pt x="78400" y="1739998"/>
                </a:lnTo>
                <a:lnTo>
                  <a:pt x="94864" y="1782758"/>
                </a:lnTo>
                <a:lnTo>
                  <a:pt x="112896" y="1825031"/>
                </a:lnTo>
                <a:lnTo>
                  <a:pt x="132496" y="1866771"/>
                </a:lnTo>
                <a:lnTo>
                  <a:pt x="153664" y="1907936"/>
                </a:lnTo>
                <a:lnTo>
                  <a:pt x="176400" y="1948480"/>
                </a:lnTo>
                <a:lnTo>
                  <a:pt x="200704" y="1988360"/>
                </a:lnTo>
                <a:lnTo>
                  <a:pt x="226576" y="2027531"/>
                </a:lnTo>
                <a:lnTo>
                  <a:pt x="254016" y="2065948"/>
                </a:lnTo>
                <a:lnTo>
                  <a:pt x="283024" y="2103567"/>
                </a:lnTo>
                <a:lnTo>
                  <a:pt x="313600" y="2140345"/>
                </a:lnTo>
                <a:lnTo>
                  <a:pt x="345744" y="2176236"/>
                </a:lnTo>
                <a:lnTo>
                  <a:pt x="379456" y="2211197"/>
                </a:lnTo>
                <a:lnTo>
                  <a:pt x="414424" y="2244910"/>
                </a:lnTo>
                <a:lnTo>
                  <a:pt x="450321" y="2277056"/>
                </a:lnTo>
                <a:lnTo>
                  <a:pt x="487104" y="2307634"/>
                </a:lnTo>
                <a:lnTo>
                  <a:pt x="524729" y="2336643"/>
                </a:lnTo>
                <a:lnTo>
                  <a:pt x="563151" y="2364085"/>
                </a:lnTo>
                <a:lnTo>
                  <a:pt x="602327" y="2389958"/>
                </a:lnTo>
                <a:lnTo>
                  <a:pt x="642210" y="2414263"/>
                </a:lnTo>
                <a:lnTo>
                  <a:pt x="682758" y="2437000"/>
                </a:lnTo>
                <a:lnTo>
                  <a:pt x="723926" y="2458170"/>
                </a:lnTo>
                <a:lnTo>
                  <a:pt x="765670" y="2477771"/>
                </a:lnTo>
                <a:lnTo>
                  <a:pt x="807946" y="2495804"/>
                </a:lnTo>
                <a:lnTo>
                  <a:pt x="850708" y="2512268"/>
                </a:lnTo>
                <a:lnTo>
                  <a:pt x="893914" y="2527165"/>
                </a:lnTo>
                <a:lnTo>
                  <a:pt x="937517" y="2540494"/>
                </a:lnTo>
                <a:lnTo>
                  <a:pt x="981476" y="2552254"/>
                </a:lnTo>
                <a:lnTo>
                  <a:pt x="1025744" y="2562447"/>
                </a:lnTo>
                <a:lnTo>
                  <a:pt x="1070277" y="2571071"/>
                </a:lnTo>
                <a:lnTo>
                  <a:pt x="1115033" y="2578128"/>
                </a:lnTo>
                <a:lnTo>
                  <a:pt x="1159965" y="2583616"/>
                </a:lnTo>
                <a:lnTo>
                  <a:pt x="1205030" y="2587536"/>
                </a:lnTo>
                <a:lnTo>
                  <a:pt x="1250183" y="2589888"/>
                </a:lnTo>
                <a:lnTo>
                  <a:pt x="1295380" y="2590672"/>
                </a:lnTo>
                <a:lnTo>
                  <a:pt x="1340578" y="2589888"/>
                </a:lnTo>
                <a:lnTo>
                  <a:pt x="1385731" y="2587536"/>
                </a:lnTo>
                <a:lnTo>
                  <a:pt x="1430795" y="2583616"/>
                </a:lnTo>
                <a:lnTo>
                  <a:pt x="1475726" y="2578128"/>
                </a:lnTo>
                <a:lnTo>
                  <a:pt x="1520479" y="2571071"/>
                </a:lnTo>
                <a:lnTo>
                  <a:pt x="1565011" y="2562447"/>
                </a:lnTo>
                <a:lnTo>
                  <a:pt x="1609278" y="2552254"/>
                </a:lnTo>
                <a:lnTo>
                  <a:pt x="1653233" y="2540494"/>
                </a:lnTo>
                <a:lnTo>
                  <a:pt x="1696835" y="2527165"/>
                </a:lnTo>
                <a:lnTo>
                  <a:pt x="1740037" y="2512268"/>
                </a:lnTo>
                <a:lnTo>
                  <a:pt x="1782796" y="2495804"/>
                </a:lnTo>
                <a:lnTo>
                  <a:pt x="1825068" y="2477771"/>
                </a:lnTo>
                <a:lnTo>
                  <a:pt x="1866808" y="2458170"/>
                </a:lnTo>
                <a:lnTo>
                  <a:pt x="1907972" y="2437000"/>
                </a:lnTo>
                <a:lnTo>
                  <a:pt x="1948515" y="2414263"/>
                </a:lnTo>
                <a:lnTo>
                  <a:pt x="1988394" y="2389958"/>
                </a:lnTo>
                <a:lnTo>
                  <a:pt x="2027564" y="2364085"/>
                </a:lnTo>
                <a:lnTo>
                  <a:pt x="2065981" y="2336643"/>
                </a:lnTo>
                <a:lnTo>
                  <a:pt x="2103600" y="2307634"/>
                </a:lnTo>
                <a:lnTo>
                  <a:pt x="2140377" y="2277056"/>
                </a:lnTo>
                <a:lnTo>
                  <a:pt x="2176268" y="2244910"/>
                </a:lnTo>
                <a:lnTo>
                  <a:pt x="2211228" y="2211197"/>
                </a:lnTo>
                <a:lnTo>
                  <a:pt x="2244942" y="2176236"/>
                </a:lnTo>
                <a:lnTo>
                  <a:pt x="2277088" y="2140345"/>
                </a:lnTo>
                <a:lnTo>
                  <a:pt x="2307665" y="2103567"/>
                </a:lnTo>
                <a:lnTo>
                  <a:pt x="2336675" y="2065948"/>
                </a:lnTo>
                <a:lnTo>
                  <a:pt x="2364116" y="2027531"/>
                </a:lnTo>
                <a:lnTo>
                  <a:pt x="2389990" y="1988360"/>
                </a:lnTo>
                <a:lnTo>
                  <a:pt x="2414295" y="1948480"/>
                </a:lnTo>
                <a:lnTo>
                  <a:pt x="2437032" y="1907936"/>
                </a:lnTo>
                <a:lnTo>
                  <a:pt x="2458201" y="1866771"/>
                </a:lnTo>
                <a:lnTo>
                  <a:pt x="2477802" y="1825031"/>
                </a:lnTo>
                <a:lnTo>
                  <a:pt x="2495835" y="1782758"/>
                </a:lnTo>
                <a:lnTo>
                  <a:pt x="2512300" y="1739998"/>
                </a:lnTo>
                <a:lnTo>
                  <a:pt x="2527197" y="1696795"/>
                </a:lnTo>
                <a:lnTo>
                  <a:pt x="2540526" y="1653193"/>
                </a:lnTo>
                <a:lnTo>
                  <a:pt x="2552286" y="1609236"/>
                </a:lnTo>
                <a:lnTo>
                  <a:pt x="2562479" y="1564969"/>
                </a:lnTo>
                <a:lnTo>
                  <a:pt x="2571103" y="1520437"/>
                </a:lnTo>
                <a:lnTo>
                  <a:pt x="2578160" y="1475682"/>
                </a:lnTo>
                <a:lnTo>
                  <a:pt x="2583648" y="1430751"/>
                </a:lnTo>
                <a:lnTo>
                  <a:pt x="2587568" y="1385686"/>
                </a:lnTo>
                <a:lnTo>
                  <a:pt x="2589920" y="1340533"/>
                </a:lnTo>
                <a:lnTo>
                  <a:pt x="2590704" y="1295336"/>
                </a:lnTo>
                <a:lnTo>
                  <a:pt x="2589920" y="1250139"/>
                </a:lnTo>
                <a:lnTo>
                  <a:pt x="2587568" y="1204986"/>
                </a:lnTo>
                <a:lnTo>
                  <a:pt x="2583648" y="1159921"/>
                </a:lnTo>
                <a:lnTo>
                  <a:pt x="2578160" y="1114990"/>
                </a:lnTo>
                <a:lnTo>
                  <a:pt x="2571103" y="1070235"/>
                </a:lnTo>
                <a:lnTo>
                  <a:pt x="2562479" y="1025703"/>
                </a:lnTo>
                <a:lnTo>
                  <a:pt x="2552286" y="981436"/>
                </a:lnTo>
                <a:lnTo>
                  <a:pt x="2540526" y="937479"/>
                </a:lnTo>
                <a:lnTo>
                  <a:pt x="2527197" y="893877"/>
                </a:lnTo>
                <a:lnTo>
                  <a:pt x="2512300" y="850674"/>
                </a:lnTo>
                <a:lnTo>
                  <a:pt x="2495835" y="807914"/>
                </a:lnTo>
                <a:lnTo>
                  <a:pt x="2477802" y="765641"/>
                </a:lnTo>
                <a:lnTo>
                  <a:pt x="2458201" y="723901"/>
                </a:lnTo>
                <a:lnTo>
                  <a:pt x="2437032" y="682736"/>
                </a:lnTo>
                <a:lnTo>
                  <a:pt x="2414295" y="642192"/>
                </a:lnTo>
                <a:lnTo>
                  <a:pt x="2389990" y="602312"/>
                </a:lnTo>
                <a:lnTo>
                  <a:pt x="2364116" y="563141"/>
                </a:lnTo>
                <a:lnTo>
                  <a:pt x="2336675" y="524724"/>
                </a:lnTo>
                <a:lnTo>
                  <a:pt x="2307665" y="487105"/>
                </a:lnTo>
                <a:lnTo>
                  <a:pt x="2277088" y="450327"/>
                </a:lnTo>
                <a:lnTo>
                  <a:pt x="2244942" y="414436"/>
                </a:lnTo>
                <a:lnTo>
                  <a:pt x="2211228" y="379475"/>
                </a:lnTo>
                <a:lnTo>
                  <a:pt x="2176268" y="345762"/>
                </a:lnTo>
                <a:lnTo>
                  <a:pt x="2140377" y="313616"/>
                </a:lnTo>
                <a:lnTo>
                  <a:pt x="2103600" y="283038"/>
                </a:lnTo>
                <a:lnTo>
                  <a:pt x="2065981" y="254029"/>
                </a:lnTo>
                <a:lnTo>
                  <a:pt x="2027564" y="226587"/>
                </a:lnTo>
                <a:lnTo>
                  <a:pt x="1988394" y="200714"/>
                </a:lnTo>
                <a:lnTo>
                  <a:pt x="1948515" y="176409"/>
                </a:lnTo>
                <a:lnTo>
                  <a:pt x="1907972" y="153672"/>
                </a:lnTo>
                <a:lnTo>
                  <a:pt x="1866808" y="132502"/>
                </a:lnTo>
                <a:lnTo>
                  <a:pt x="1825068" y="112901"/>
                </a:lnTo>
                <a:lnTo>
                  <a:pt x="1782796" y="94869"/>
                </a:lnTo>
                <a:lnTo>
                  <a:pt x="1740037" y="78404"/>
                </a:lnTo>
                <a:lnTo>
                  <a:pt x="1696835" y="63507"/>
                </a:lnTo>
                <a:lnTo>
                  <a:pt x="1653233" y="50178"/>
                </a:lnTo>
                <a:lnTo>
                  <a:pt x="1609278" y="38418"/>
                </a:lnTo>
                <a:lnTo>
                  <a:pt x="1565011" y="28225"/>
                </a:lnTo>
                <a:lnTo>
                  <a:pt x="1520479" y="19601"/>
                </a:lnTo>
                <a:lnTo>
                  <a:pt x="1475726" y="12544"/>
                </a:lnTo>
                <a:lnTo>
                  <a:pt x="1430795" y="7056"/>
                </a:lnTo>
                <a:lnTo>
                  <a:pt x="1385731" y="3136"/>
                </a:lnTo>
                <a:lnTo>
                  <a:pt x="1340578" y="784"/>
                </a:lnTo>
                <a:lnTo>
                  <a:pt x="1295380" y="0"/>
                </a:lnTo>
                <a:close/>
              </a:path>
            </a:pathLst>
          </a:custGeom>
          <a:solidFill>
            <a:srgbClr val="1629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52368" y="2057400"/>
            <a:ext cx="2590800" cy="2590800"/>
          </a:xfrm>
          <a:custGeom>
            <a:avLst/>
            <a:gdLst/>
            <a:ahLst/>
            <a:cxnLst/>
            <a:rect l="l" t="t" r="r" b="b"/>
            <a:pathLst>
              <a:path w="2590800" h="2590800">
                <a:moveTo>
                  <a:pt x="2211228" y="379475"/>
                </a:moveTo>
                <a:lnTo>
                  <a:pt x="2244942" y="414436"/>
                </a:lnTo>
                <a:lnTo>
                  <a:pt x="2277088" y="450327"/>
                </a:lnTo>
                <a:lnTo>
                  <a:pt x="2307665" y="487105"/>
                </a:lnTo>
                <a:lnTo>
                  <a:pt x="2336675" y="524724"/>
                </a:lnTo>
                <a:lnTo>
                  <a:pt x="2364116" y="563141"/>
                </a:lnTo>
                <a:lnTo>
                  <a:pt x="2389990" y="602312"/>
                </a:lnTo>
                <a:lnTo>
                  <a:pt x="2414295" y="642192"/>
                </a:lnTo>
                <a:lnTo>
                  <a:pt x="2437032" y="682736"/>
                </a:lnTo>
                <a:lnTo>
                  <a:pt x="2458201" y="723901"/>
                </a:lnTo>
                <a:lnTo>
                  <a:pt x="2477802" y="765641"/>
                </a:lnTo>
                <a:lnTo>
                  <a:pt x="2495835" y="807914"/>
                </a:lnTo>
                <a:lnTo>
                  <a:pt x="2512300" y="850674"/>
                </a:lnTo>
                <a:lnTo>
                  <a:pt x="2527197" y="893877"/>
                </a:lnTo>
                <a:lnTo>
                  <a:pt x="2540526" y="937479"/>
                </a:lnTo>
                <a:lnTo>
                  <a:pt x="2552286" y="981436"/>
                </a:lnTo>
                <a:lnTo>
                  <a:pt x="2562479" y="1025703"/>
                </a:lnTo>
                <a:lnTo>
                  <a:pt x="2571103" y="1070235"/>
                </a:lnTo>
                <a:lnTo>
                  <a:pt x="2578160" y="1114990"/>
                </a:lnTo>
                <a:lnTo>
                  <a:pt x="2583648" y="1159921"/>
                </a:lnTo>
                <a:lnTo>
                  <a:pt x="2587568" y="1204986"/>
                </a:lnTo>
                <a:lnTo>
                  <a:pt x="2589920" y="1250139"/>
                </a:lnTo>
                <a:lnTo>
                  <a:pt x="2590704" y="1295336"/>
                </a:lnTo>
                <a:lnTo>
                  <a:pt x="2589920" y="1340533"/>
                </a:lnTo>
                <a:lnTo>
                  <a:pt x="2587568" y="1385686"/>
                </a:lnTo>
                <a:lnTo>
                  <a:pt x="2583648" y="1430751"/>
                </a:lnTo>
                <a:lnTo>
                  <a:pt x="2578160" y="1475682"/>
                </a:lnTo>
                <a:lnTo>
                  <a:pt x="2571103" y="1520437"/>
                </a:lnTo>
                <a:lnTo>
                  <a:pt x="2562479" y="1564969"/>
                </a:lnTo>
                <a:lnTo>
                  <a:pt x="2552286" y="1609236"/>
                </a:lnTo>
                <a:lnTo>
                  <a:pt x="2540526" y="1653193"/>
                </a:lnTo>
                <a:lnTo>
                  <a:pt x="2527197" y="1696795"/>
                </a:lnTo>
                <a:lnTo>
                  <a:pt x="2512300" y="1739998"/>
                </a:lnTo>
                <a:lnTo>
                  <a:pt x="2495835" y="1782758"/>
                </a:lnTo>
                <a:lnTo>
                  <a:pt x="2477802" y="1825031"/>
                </a:lnTo>
                <a:lnTo>
                  <a:pt x="2458201" y="1866771"/>
                </a:lnTo>
                <a:lnTo>
                  <a:pt x="2437032" y="1907936"/>
                </a:lnTo>
                <a:lnTo>
                  <a:pt x="2414295" y="1948480"/>
                </a:lnTo>
                <a:lnTo>
                  <a:pt x="2389990" y="1988360"/>
                </a:lnTo>
                <a:lnTo>
                  <a:pt x="2364116" y="2027531"/>
                </a:lnTo>
                <a:lnTo>
                  <a:pt x="2336675" y="2065948"/>
                </a:lnTo>
                <a:lnTo>
                  <a:pt x="2307665" y="2103567"/>
                </a:lnTo>
                <a:lnTo>
                  <a:pt x="2277088" y="2140345"/>
                </a:lnTo>
                <a:lnTo>
                  <a:pt x="2244942" y="2176236"/>
                </a:lnTo>
                <a:lnTo>
                  <a:pt x="2211228" y="2211197"/>
                </a:lnTo>
                <a:lnTo>
                  <a:pt x="2176268" y="2244910"/>
                </a:lnTo>
                <a:lnTo>
                  <a:pt x="2140377" y="2277056"/>
                </a:lnTo>
                <a:lnTo>
                  <a:pt x="2103600" y="2307634"/>
                </a:lnTo>
                <a:lnTo>
                  <a:pt x="2065981" y="2336643"/>
                </a:lnTo>
                <a:lnTo>
                  <a:pt x="2027564" y="2364085"/>
                </a:lnTo>
                <a:lnTo>
                  <a:pt x="1988394" y="2389958"/>
                </a:lnTo>
                <a:lnTo>
                  <a:pt x="1948515" y="2414263"/>
                </a:lnTo>
                <a:lnTo>
                  <a:pt x="1907972" y="2437000"/>
                </a:lnTo>
                <a:lnTo>
                  <a:pt x="1866808" y="2458170"/>
                </a:lnTo>
                <a:lnTo>
                  <a:pt x="1825068" y="2477771"/>
                </a:lnTo>
                <a:lnTo>
                  <a:pt x="1782796" y="2495804"/>
                </a:lnTo>
                <a:lnTo>
                  <a:pt x="1740037" y="2512268"/>
                </a:lnTo>
                <a:lnTo>
                  <a:pt x="1696835" y="2527165"/>
                </a:lnTo>
                <a:lnTo>
                  <a:pt x="1653233" y="2540494"/>
                </a:lnTo>
                <a:lnTo>
                  <a:pt x="1609278" y="2552254"/>
                </a:lnTo>
                <a:lnTo>
                  <a:pt x="1565011" y="2562447"/>
                </a:lnTo>
                <a:lnTo>
                  <a:pt x="1520479" y="2571071"/>
                </a:lnTo>
                <a:lnTo>
                  <a:pt x="1475726" y="2578128"/>
                </a:lnTo>
                <a:lnTo>
                  <a:pt x="1430795" y="2583616"/>
                </a:lnTo>
                <a:lnTo>
                  <a:pt x="1385731" y="2587536"/>
                </a:lnTo>
                <a:lnTo>
                  <a:pt x="1340578" y="2589888"/>
                </a:lnTo>
                <a:lnTo>
                  <a:pt x="1295380" y="2590672"/>
                </a:lnTo>
                <a:lnTo>
                  <a:pt x="1250183" y="2589888"/>
                </a:lnTo>
                <a:lnTo>
                  <a:pt x="1205030" y="2587536"/>
                </a:lnTo>
                <a:lnTo>
                  <a:pt x="1159965" y="2583616"/>
                </a:lnTo>
                <a:lnTo>
                  <a:pt x="1115033" y="2578128"/>
                </a:lnTo>
                <a:lnTo>
                  <a:pt x="1070277" y="2571071"/>
                </a:lnTo>
                <a:lnTo>
                  <a:pt x="1025744" y="2562447"/>
                </a:lnTo>
                <a:lnTo>
                  <a:pt x="981476" y="2552254"/>
                </a:lnTo>
                <a:lnTo>
                  <a:pt x="937517" y="2540494"/>
                </a:lnTo>
                <a:lnTo>
                  <a:pt x="893914" y="2527165"/>
                </a:lnTo>
                <a:lnTo>
                  <a:pt x="850708" y="2512268"/>
                </a:lnTo>
                <a:lnTo>
                  <a:pt x="807946" y="2495803"/>
                </a:lnTo>
                <a:lnTo>
                  <a:pt x="765670" y="2477771"/>
                </a:lnTo>
                <a:lnTo>
                  <a:pt x="723926" y="2458170"/>
                </a:lnTo>
                <a:lnTo>
                  <a:pt x="682758" y="2437000"/>
                </a:lnTo>
                <a:lnTo>
                  <a:pt x="642210" y="2414263"/>
                </a:lnTo>
                <a:lnTo>
                  <a:pt x="602327" y="2389958"/>
                </a:lnTo>
                <a:lnTo>
                  <a:pt x="563151" y="2364085"/>
                </a:lnTo>
                <a:lnTo>
                  <a:pt x="524729" y="2336643"/>
                </a:lnTo>
                <a:lnTo>
                  <a:pt x="487104" y="2307634"/>
                </a:lnTo>
                <a:lnTo>
                  <a:pt x="450321" y="2277056"/>
                </a:lnTo>
                <a:lnTo>
                  <a:pt x="414424" y="2244910"/>
                </a:lnTo>
                <a:lnTo>
                  <a:pt x="379456" y="2211197"/>
                </a:lnTo>
                <a:lnTo>
                  <a:pt x="345744" y="2176236"/>
                </a:lnTo>
                <a:lnTo>
                  <a:pt x="313600" y="2140345"/>
                </a:lnTo>
                <a:lnTo>
                  <a:pt x="283024" y="2103567"/>
                </a:lnTo>
                <a:lnTo>
                  <a:pt x="254016" y="2065948"/>
                </a:lnTo>
                <a:lnTo>
                  <a:pt x="226576" y="2027531"/>
                </a:lnTo>
                <a:lnTo>
                  <a:pt x="200704" y="1988360"/>
                </a:lnTo>
                <a:lnTo>
                  <a:pt x="176400" y="1948480"/>
                </a:lnTo>
                <a:lnTo>
                  <a:pt x="153664" y="1907936"/>
                </a:lnTo>
                <a:lnTo>
                  <a:pt x="132496" y="1866771"/>
                </a:lnTo>
                <a:lnTo>
                  <a:pt x="112896" y="1825031"/>
                </a:lnTo>
                <a:lnTo>
                  <a:pt x="94864" y="1782758"/>
                </a:lnTo>
                <a:lnTo>
                  <a:pt x="78400" y="1739998"/>
                </a:lnTo>
                <a:lnTo>
                  <a:pt x="63504" y="1696795"/>
                </a:lnTo>
                <a:lnTo>
                  <a:pt x="50176" y="1653193"/>
                </a:lnTo>
                <a:lnTo>
                  <a:pt x="38416" y="1609236"/>
                </a:lnTo>
                <a:lnTo>
                  <a:pt x="28224" y="1564969"/>
                </a:lnTo>
                <a:lnTo>
                  <a:pt x="19600" y="1520437"/>
                </a:lnTo>
                <a:lnTo>
                  <a:pt x="12544" y="1475682"/>
                </a:lnTo>
                <a:lnTo>
                  <a:pt x="7056" y="1430751"/>
                </a:lnTo>
                <a:lnTo>
                  <a:pt x="3136" y="1385686"/>
                </a:lnTo>
                <a:lnTo>
                  <a:pt x="784" y="1340533"/>
                </a:lnTo>
                <a:lnTo>
                  <a:pt x="0" y="1295336"/>
                </a:lnTo>
                <a:lnTo>
                  <a:pt x="784" y="1250139"/>
                </a:lnTo>
                <a:lnTo>
                  <a:pt x="3136" y="1204986"/>
                </a:lnTo>
                <a:lnTo>
                  <a:pt x="7056" y="1159921"/>
                </a:lnTo>
                <a:lnTo>
                  <a:pt x="12544" y="1114990"/>
                </a:lnTo>
                <a:lnTo>
                  <a:pt x="19600" y="1070235"/>
                </a:lnTo>
                <a:lnTo>
                  <a:pt x="28224" y="1025703"/>
                </a:lnTo>
                <a:lnTo>
                  <a:pt x="38416" y="981436"/>
                </a:lnTo>
                <a:lnTo>
                  <a:pt x="50176" y="937479"/>
                </a:lnTo>
                <a:lnTo>
                  <a:pt x="63504" y="893877"/>
                </a:lnTo>
                <a:lnTo>
                  <a:pt x="78400" y="850674"/>
                </a:lnTo>
                <a:lnTo>
                  <a:pt x="94864" y="807914"/>
                </a:lnTo>
                <a:lnTo>
                  <a:pt x="112896" y="765641"/>
                </a:lnTo>
                <a:lnTo>
                  <a:pt x="132496" y="723901"/>
                </a:lnTo>
                <a:lnTo>
                  <a:pt x="153664" y="682736"/>
                </a:lnTo>
                <a:lnTo>
                  <a:pt x="176400" y="642192"/>
                </a:lnTo>
                <a:lnTo>
                  <a:pt x="200704" y="602312"/>
                </a:lnTo>
                <a:lnTo>
                  <a:pt x="226576" y="563141"/>
                </a:lnTo>
                <a:lnTo>
                  <a:pt x="254016" y="524724"/>
                </a:lnTo>
                <a:lnTo>
                  <a:pt x="283024" y="487105"/>
                </a:lnTo>
                <a:lnTo>
                  <a:pt x="313600" y="450327"/>
                </a:lnTo>
                <a:lnTo>
                  <a:pt x="345744" y="414436"/>
                </a:lnTo>
                <a:lnTo>
                  <a:pt x="379456" y="379475"/>
                </a:lnTo>
                <a:lnTo>
                  <a:pt x="414424" y="345762"/>
                </a:lnTo>
                <a:lnTo>
                  <a:pt x="450321" y="313616"/>
                </a:lnTo>
                <a:lnTo>
                  <a:pt x="487104" y="283038"/>
                </a:lnTo>
                <a:lnTo>
                  <a:pt x="524729" y="254029"/>
                </a:lnTo>
                <a:lnTo>
                  <a:pt x="563151" y="226587"/>
                </a:lnTo>
                <a:lnTo>
                  <a:pt x="602327" y="200714"/>
                </a:lnTo>
                <a:lnTo>
                  <a:pt x="642210" y="176409"/>
                </a:lnTo>
                <a:lnTo>
                  <a:pt x="682758" y="153672"/>
                </a:lnTo>
                <a:lnTo>
                  <a:pt x="723926" y="132502"/>
                </a:lnTo>
                <a:lnTo>
                  <a:pt x="765670" y="112901"/>
                </a:lnTo>
                <a:lnTo>
                  <a:pt x="807946" y="94869"/>
                </a:lnTo>
                <a:lnTo>
                  <a:pt x="850708" y="78404"/>
                </a:lnTo>
                <a:lnTo>
                  <a:pt x="893914" y="63507"/>
                </a:lnTo>
                <a:lnTo>
                  <a:pt x="937517" y="50178"/>
                </a:lnTo>
                <a:lnTo>
                  <a:pt x="981476" y="38418"/>
                </a:lnTo>
                <a:lnTo>
                  <a:pt x="1025744" y="28225"/>
                </a:lnTo>
                <a:lnTo>
                  <a:pt x="1070277" y="19601"/>
                </a:lnTo>
                <a:lnTo>
                  <a:pt x="1115033" y="12544"/>
                </a:lnTo>
                <a:lnTo>
                  <a:pt x="1159965" y="7056"/>
                </a:lnTo>
                <a:lnTo>
                  <a:pt x="1205030" y="3136"/>
                </a:lnTo>
                <a:lnTo>
                  <a:pt x="1250183" y="784"/>
                </a:lnTo>
                <a:lnTo>
                  <a:pt x="1295380" y="0"/>
                </a:lnTo>
                <a:lnTo>
                  <a:pt x="1340578" y="784"/>
                </a:lnTo>
                <a:lnTo>
                  <a:pt x="1385731" y="3136"/>
                </a:lnTo>
                <a:lnTo>
                  <a:pt x="1430795" y="7056"/>
                </a:lnTo>
                <a:lnTo>
                  <a:pt x="1475726" y="12544"/>
                </a:lnTo>
                <a:lnTo>
                  <a:pt x="1520479" y="19601"/>
                </a:lnTo>
                <a:lnTo>
                  <a:pt x="1565011" y="28225"/>
                </a:lnTo>
                <a:lnTo>
                  <a:pt x="1609278" y="38418"/>
                </a:lnTo>
                <a:lnTo>
                  <a:pt x="1653233" y="50178"/>
                </a:lnTo>
                <a:lnTo>
                  <a:pt x="1696835" y="63507"/>
                </a:lnTo>
                <a:lnTo>
                  <a:pt x="1740037" y="78404"/>
                </a:lnTo>
                <a:lnTo>
                  <a:pt x="1782796" y="94869"/>
                </a:lnTo>
                <a:lnTo>
                  <a:pt x="1825068" y="112901"/>
                </a:lnTo>
                <a:lnTo>
                  <a:pt x="1866808" y="132502"/>
                </a:lnTo>
                <a:lnTo>
                  <a:pt x="1907972" y="153672"/>
                </a:lnTo>
                <a:lnTo>
                  <a:pt x="1948515" y="176409"/>
                </a:lnTo>
                <a:lnTo>
                  <a:pt x="1988394" y="200714"/>
                </a:lnTo>
                <a:lnTo>
                  <a:pt x="2027564" y="226587"/>
                </a:lnTo>
                <a:lnTo>
                  <a:pt x="2065981" y="254029"/>
                </a:lnTo>
                <a:lnTo>
                  <a:pt x="2103600" y="283038"/>
                </a:lnTo>
                <a:lnTo>
                  <a:pt x="2140377" y="313616"/>
                </a:lnTo>
                <a:lnTo>
                  <a:pt x="2176268" y="345762"/>
                </a:lnTo>
                <a:lnTo>
                  <a:pt x="2211228" y="379475"/>
                </a:lnTo>
                <a:close/>
              </a:path>
            </a:pathLst>
          </a:custGeom>
          <a:ln w="6400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59358" y="3121279"/>
            <a:ext cx="1376045" cy="422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spc="-245" dirty="0">
                <a:solidFill>
                  <a:srgbClr val="C1951C"/>
                </a:solidFill>
                <a:latin typeface="Geneva"/>
                <a:cs typeface="Geneva"/>
              </a:rPr>
              <a:t>Cash</a:t>
            </a:r>
            <a:r>
              <a:rPr sz="2600" spc="-340" dirty="0">
                <a:solidFill>
                  <a:srgbClr val="C1951C"/>
                </a:solidFill>
                <a:latin typeface="Geneva"/>
                <a:cs typeface="Geneva"/>
              </a:rPr>
              <a:t> </a:t>
            </a:r>
            <a:r>
              <a:rPr sz="2600" spc="-165" dirty="0">
                <a:solidFill>
                  <a:srgbClr val="C1951C"/>
                </a:solidFill>
                <a:latin typeface="Geneva"/>
                <a:cs typeface="Geneva"/>
              </a:rPr>
              <a:t>Flow</a:t>
            </a:r>
            <a:endParaRPr sz="2600">
              <a:latin typeface="Geneva"/>
              <a:cs typeface="Genev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973579" y="1833372"/>
            <a:ext cx="3099054" cy="309905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235707" y="2057400"/>
            <a:ext cx="2590800" cy="2590800"/>
          </a:xfrm>
          <a:custGeom>
            <a:avLst/>
            <a:gdLst/>
            <a:ahLst/>
            <a:cxnLst/>
            <a:rect l="l" t="t" r="r" b="b"/>
            <a:pathLst>
              <a:path w="2590800" h="2590800">
                <a:moveTo>
                  <a:pt x="1295336" y="0"/>
                </a:moveTo>
                <a:lnTo>
                  <a:pt x="1250139" y="784"/>
                </a:lnTo>
                <a:lnTo>
                  <a:pt x="1204986" y="3136"/>
                </a:lnTo>
                <a:lnTo>
                  <a:pt x="1159921" y="7056"/>
                </a:lnTo>
                <a:lnTo>
                  <a:pt x="1114990" y="12544"/>
                </a:lnTo>
                <a:lnTo>
                  <a:pt x="1070235" y="19601"/>
                </a:lnTo>
                <a:lnTo>
                  <a:pt x="1025703" y="28225"/>
                </a:lnTo>
                <a:lnTo>
                  <a:pt x="981436" y="38418"/>
                </a:lnTo>
                <a:lnTo>
                  <a:pt x="937479" y="50178"/>
                </a:lnTo>
                <a:lnTo>
                  <a:pt x="893877" y="63507"/>
                </a:lnTo>
                <a:lnTo>
                  <a:pt x="850674" y="78404"/>
                </a:lnTo>
                <a:lnTo>
                  <a:pt x="807914" y="94869"/>
                </a:lnTo>
                <a:lnTo>
                  <a:pt x="765641" y="112901"/>
                </a:lnTo>
                <a:lnTo>
                  <a:pt x="723901" y="132502"/>
                </a:lnTo>
                <a:lnTo>
                  <a:pt x="682736" y="153672"/>
                </a:lnTo>
                <a:lnTo>
                  <a:pt x="642192" y="176409"/>
                </a:lnTo>
                <a:lnTo>
                  <a:pt x="602312" y="200714"/>
                </a:lnTo>
                <a:lnTo>
                  <a:pt x="563141" y="226587"/>
                </a:lnTo>
                <a:lnTo>
                  <a:pt x="524724" y="254029"/>
                </a:lnTo>
                <a:lnTo>
                  <a:pt x="487105" y="283038"/>
                </a:lnTo>
                <a:lnTo>
                  <a:pt x="450327" y="313616"/>
                </a:lnTo>
                <a:lnTo>
                  <a:pt x="414436" y="345762"/>
                </a:lnTo>
                <a:lnTo>
                  <a:pt x="379475" y="379475"/>
                </a:lnTo>
                <a:lnTo>
                  <a:pt x="345762" y="414436"/>
                </a:lnTo>
                <a:lnTo>
                  <a:pt x="313616" y="450327"/>
                </a:lnTo>
                <a:lnTo>
                  <a:pt x="283038" y="487105"/>
                </a:lnTo>
                <a:lnTo>
                  <a:pt x="254029" y="524724"/>
                </a:lnTo>
                <a:lnTo>
                  <a:pt x="226587" y="563141"/>
                </a:lnTo>
                <a:lnTo>
                  <a:pt x="200714" y="602312"/>
                </a:lnTo>
                <a:lnTo>
                  <a:pt x="176409" y="642192"/>
                </a:lnTo>
                <a:lnTo>
                  <a:pt x="153672" y="682736"/>
                </a:lnTo>
                <a:lnTo>
                  <a:pt x="132502" y="723901"/>
                </a:lnTo>
                <a:lnTo>
                  <a:pt x="112901" y="765641"/>
                </a:lnTo>
                <a:lnTo>
                  <a:pt x="94869" y="807914"/>
                </a:lnTo>
                <a:lnTo>
                  <a:pt x="78404" y="850674"/>
                </a:lnTo>
                <a:lnTo>
                  <a:pt x="63507" y="893877"/>
                </a:lnTo>
                <a:lnTo>
                  <a:pt x="50178" y="937479"/>
                </a:lnTo>
                <a:lnTo>
                  <a:pt x="38418" y="981436"/>
                </a:lnTo>
                <a:lnTo>
                  <a:pt x="28225" y="1025703"/>
                </a:lnTo>
                <a:lnTo>
                  <a:pt x="19601" y="1070235"/>
                </a:lnTo>
                <a:lnTo>
                  <a:pt x="12544" y="1114990"/>
                </a:lnTo>
                <a:lnTo>
                  <a:pt x="7056" y="1159921"/>
                </a:lnTo>
                <a:lnTo>
                  <a:pt x="3136" y="1204986"/>
                </a:lnTo>
                <a:lnTo>
                  <a:pt x="784" y="1250139"/>
                </a:lnTo>
                <a:lnTo>
                  <a:pt x="0" y="1295336"/>
                </a:lnTo>
                <a:lnTo>
                  <a:pt x="784" y="1340533"/>
                </a:lnTo>
                <a:lnTo>
                  <a:pt x="3136" y="1385686"/>
                </a:lnTo>
                <a:lnTo>
                  <a:pt x="7056" y="1430751"/>
                </a:lnTo>
                <a:lnTo>
                  <a:pt x="12544" y="1475682"/>
                </a:lnTo>
                <a:lnTo>
                  <a:pt x="19601" y="1520437"/>
                </a:lnTo>
                <a:lnTo>
                  <a:pt x="28225" y="1564969"/>
                </a:lnTo>
                <a:lnTo>
                  <a:pt x="38418" y="1609236"/>
                </a:lnTo>
                <a:lnTo>
                  <a:pt x="50178" y="1653193"/>
                </a:lnTo>
                <a:lnTo>
                  <a:pt x="63507" y="1696795"/>
                </a:lnTo>
                <a:lnTo>
                  <a:pt x="78404" y="1739998"/>
                </a:lnTo>
                <a:lnTo>
                  <a:pt x="94868" y="1782758"/>
                </a:lnTo>
                <a:lnTo>
                  <a:pt x="112901" y="1825031"/>
                </a:lnTo>
                <a:lnTo>
                  <a:pt x="132502" y="1866771"/>
                </a:lnTo>
                <a:lnTo>
                  <a:pt x="153672" y="1907936"/>
                </a:lnTo>
                <a:lnTo>
                  <a:pt x="176409" y="1948480"/>
                </a:lnTo>
                <a:lnTo>
                  <a:pt x="200714" y="1988360"/>
                </a:lnTo>
                <a:lnTo>
                  <a:pt x="226587" y="2027531"/>
                </a:lnTo>
                <a:lnTo>
                  <a:pt x="254029" y="2065948"/>
                </a:lnTo>
                <a:lnTo>
                  <a:pt x="283038" y="2103567"/>
                </a:lnTo>
                <a:lnTo>
                  <a:pt x="313616" y="2140345"/>
                </a:lnTo>
                <a:lnTo>
                  <a:pt x="345762" y="2176236"/>
                </a:lnTo>
                <a:lnTo>
                  <a:pt x="379475" y="2211197"/>
                </a:lnTo>
                <a:lnTo>
                  <a:pt x="414436" y="2244910"/>
                </a:lnTo>
                <a:lnTo>
                  <a:pt x="450327" y="2277056"/>
                </a:lnTo>
                <a:lnTo>
                  <a:pt x="487105" y="2307634"/>
                </a:lnTo>
                <a:lnTo>
                  <a:pt x="524724" y="2336643"/>
                </a:lnTo>
                <a:lnTo>
                  <a:pt x="563141" y="2364085"/>
                </a:lnTo>
                <a:lnTo>
                  <a:pt x="602312" y="2389958"/>
                </a:lnTo>
                <a:lnTo>
                  <a:pt x="642192" y="2414263"/>
                </a:lnTo>
                <a:lnTo>
                  <a:pt x="682736" y="2437000"/>
                </a:lnTo>
                <a:lnTo>
                  <a:pt x="723901" y="2458170"/>
                </a:lnTo>
                <a:lnTo>
                  <a:pt x="765641" y="2477771"/>
                </a:lnTo>
                <a:lnTo>
                  <a:pt x="807914" y="2495804"/>
                </a:lnTo>
                <a:lnTo>
                  <a:pt x="850674" y="2512268"/>
                </a:lnTo>
                <a:lnTo>
                  <a:pt x="893877" y="2527165"/>
                </a:lnTo>
                <a:lnTo>
                  <a:pt x="937479" y="2540494"/>
                </a:lnTo>
                <a:lnTo>
                  <a:pt x="981436" y="2552254"/>
                </a:lnTo>
                <a:lnTo>
                  <a:pt x="1025703" y="2562447"/>
                </a:lnTo>
                <a:lnTo>
                  <a:pt x="1070235" y="2571071"/>
                </a:lnTo>
                <a:lnTo>
                  <a:pt x="1114990" y="2578128"/>
                </a:lnTo>
                <a:lnTo>
                  <a:pt x="1159921" y="2583616"/>
                </a:lnTo>
                <a:lnTo>
                  <a:pt x="1204986" y="2587536"/>
                </a:lnTo>
                <a:lnTo>
                  <a:pt x="1250139" y="2589888"/>
                </a:lnTo>
                <a:lnTo>
                  <a:pt x="1295336" y="2590672"/>
                </a:lnTo>
                <a:lnTo>
                  <a:pt x="1340533" y="2589888"/>
                </a:lnTo>
                <a:lnTo>
                  <a:pt x="1385686" y="2587536"/>
                </a:lnTo>
                <a:lnTo>
                  <a:pt x="1430751" y="2583616"/>
                </a:lnTo>
                <a:lnTo>
                  <a:pt x="1475682" y="2578128"/>
                </a:lnTo>
                <a:lnTo>
                  <a:pt x="1520437" y="2571071"/>
                </a:lnTo>
                <a:lnTo>
                  <a:pt x="1564969" y="2562447"/>
                </a:lnTo>
                <a:lnTo>
                  <a:pt x="1609236" y="2552254"/>
                </a:lnTo>
                <a:lnTo>
                  <a:pt x="1653193" y="2540494"/>
                </a:lnTo>
                <a:lnTo>
                  <a:pt x="1696795" y="2527165"/>
                </a:lnTo>
                <a:lnTo>
                  <a:pt x="1739998" y="2512268"/>
                </a:lnTo>
                <a:lnTo>
                  <a:pt x="1782758" y="2495804"/>
                </a:lnTo>
                <a:lnTo>
                  <a:pt x="1825031" y="2477771"/>
                </a:lnTo>
                <a:lnTo>
                  <a:pt x="1866771" y="2458170"/>
                </a:lnTo>
                <a:lnTo>
                  <a:pt x="1907936" y="2437000"/>
                </a:lnTo>
                <a:lnTo>
                  <a:pt x="1948480" y="2414263"/>
                </a:lnTo>
                <a:lnTo>
                  <a:pt x="1988360" y="2389958"/>
                </a:lnTo>
                <a:lnTo>
                  <a:pt x="2027531" y="2364085"/>
                </a:lnTo>
                <a:lnTo>
                  <a:pt x="2065948" y="2336643"/>
                </a:lnTo>
                <a:lnTo>
                  <a:pt x="2103567" y="2307634"/>
                </a:lnTo>
                <a:lnTo>
                  <a:pt x="2140345" y="2277056"/>
                </a:lnTo>
                <a:lnTo>
                  <a:pt x="2176236" y="2244910"/>
                </a:lnTo>
                <a:lnTo>
                  <a:pt x="2211197" y="2211197"/>
                </a:lnTo>
                <a:lnTo>
                  <a:pt x="2244910" y="2176236"/>
                </a:lnTo>
                <a:lnTo>
                  <a:pt x="2277056" y="2140345"/>
                </a:lnTo>
                <a:lnTo>
                  <a:pt x="2307634" y="2103567"/>
                </a:lnTo>
                <a:lnTo>
                  <a:pt x="2336643" y="2065948"/>
                </a:lnTo>
                <a:lnTo>
                  <a:pt x="2364085" y="2027531"/>
                </a:lnTo>
                <a:lnTo>
                  <a:pt x="2389958" y="1988360"/>
                </a:lnTo>
                <a:lnTo>
                  <a:pt x="2414263" y="1948480"/>
                </a:lnTo>
                <a:lnTo>
                  <a:pt x="2437000" y="1907936"/>
                </a:lnTo>
                <a:lnTo>
                  <a:pt x="2458170" y="1866771"/>
                </a:lnTo>
                <a:lnTo>
                  <a:pt x="2477771" y="1825031"/>
                </a:lnTo>
                <a:lnTo>
                  <a:pt x="2495803" y="1782758"/>
                </a:lnTo>
                <a:lnTo>
                  <a:pt x="2512268" y="1739998"/>
                </a:lnTo>
                <a:lnTo>
                  <a:pt x="2527165" y="1696795"/>
                </a:lnTo>
                <a:lnTo>
                  <a:pt x="2540494" y="1653193"/>
                </a:lnTo>
                <a:lnTo>
                  <a:pt x="2552254" y="1609236"/>
                </a:lnTo>
                <a:lnTo>
                  <a:pt x="2562447" y="1564969"/>
                </a:lnTo>
                <a:lnTo>
                  <a:pt x="2571071" y="1520437"/>
                </a:lnTo>
                <a:lnTo>
                  <a:pt x="2578128" y="1475682"/>
                </a:lnTo>
                <a:lnTo>
                  <a:pt x="2583616" y="1430751"/>
                </a:lnTo>
                <a:lnTo>
                  <a:pt x="2587536" y="1385686"/>
                </a:lnTo>
                <a:lnTo>
                  <a:pt x="2589888" y="1340533"/>
                </a:lnTo>
                <a:lnTo>
                  <a:pt x="2590672" y="1295336"/>
                </a:lnTo>
                <a:lnTo>
                  <a:pt x="2589888" y="1250139"/>
                </a:lnTo>
                <a:lnTo>
                  <a:pt x="2587536" y="1204986"/>
                </a:lnTo>
                <a:lnTo>
                  <a:pt x="2583616" y="1159921"/>
                </a:lnTo>
                <a:lnTo>
                  <a:pt x="2578128" y="1114990"/>
                </a:lnTo>
                <a:lnTo>
                  <a:pt x="2571071" y="1070235"/>
                </a:lnTo>
                <a:lnTo>
                  <a:pt x="2562447" y="1025703"/>
                </a:lnTo>
                <a:lnTo>
                  <a:pt x="2552254" y="981436"/>
                </a:lnTo>
                <a:lnTo>
                  <a:pt x="2540494" y="937479"/>
                </a:lnTo>
                <a:lnTo>
                  <a:pt x="2527165" y="893877"/>
                </a:lnTo>
                <a:lnTo>
                  <a:pt x="2512268" y="850674"/>
                </a:lnTo>
                <a:lnTo>
                  <a:pt x="2495804" y="807914"/>
                </a:lnTo>
                <a:lnTo>
                  <a:pt x="2477771" y="765641"/>
                </a:lnTo>
                <a:lnTo>
                  <a:pt x="2458170" y="723901"/>
                </a:lnTo>
                <a:lnTo>
                  <a:pt x="2437000" y="682736"/>
                </a:lnTo>
                <a:lnTo>
                  <a:pt x="2414263" y="642192"/>
                </a:lnTo>
                <a:lnTo>
                  <a:pt x="2389958" y="602312"/>
                </a:lnTo>
                <a:lnTo>
                  <a:pt x="2364085" y="563141"/>
                </a:lnTo>
                <a:lnTo>
                  <a:pt x="2336643" y="524724"/>
                </a:lnTo>
                <a:lnTo>
                  <a:pt x="2307634" y="487105"/>
                </a:lnTo>
                <a:lnTo>
                  <a:pt x="2277056" y="450327"/>
                </a:lnTo>
                <a:lnTo>
                  <a:pt x="2244910" y="414436"/>
                </a:lnTo>
                <a:lnTo>
                  <a:pt x="2211197" y="379475"/>
                </a:lnTo>
                <a:lnTo>
                  <a:pt x="2176236" y="345762"/>
                </a:lnTo>
                <a:lnTo>
                  <a:pt x="2140345" y="313616"/>
                </a:lnTo>
                <a:lnTo>
                  <a:pt x="2103567" y="283038"/>
                </a:lnTo>
                <a:lnTo>
                  <a:pt x="2065948" y="254029"/>
                </a:lnTo>
                <a:lnTo>
                  <a:pt x="2027531" y="226587"/>
                </a:lnTo>
                <a:lnTo>
                  <a:pt x="1988360" y="200714"/>
                </a:lnTo>
                <a:lnTo>
                  <a:pt x="1948480" y="176409"/>
                </a:lnTo>
                <a:lnTo>
                  <a:pt x="1907936" y="153672"/>
                </a:lnTo>
                <a:lnTo>
                  <a:pt x="1866771" y="132502"/>
                </a:lnTo>
                <a:lnTo>
                  <a:pt x="1825031" y="112901"/>
                </a:lnTo>
                <a:lnTo>
                  <a:pt x="1782758" y="94869"/>
                </a:lnTo>
                <a:lnTo>
                  <a:pt x="1739998" y="78404"/>
                </a:lnTo>
                <a:lnTo>
                  <a:pt x="1696795" y="63507"/>
                </a:lnTo>
                <a:lnTo>
                  <a:pt x="1653193" y="50178"/>
                </a:lnTo>
                <a:lnTo>
                  <a:pt x="1609236" y="38418"/>
                </a:lnTo>
                <a:lnTo>
                  <a:pt x="1564969" y="28225"/>
                </a:lnTo>
                <a:lnTo>
                  <a:pt x="1520437" y="19601"/>
                </a:lnTo>
                <a:lnTo>
                  <a:pt x="1475682" y="12544"/>
                </a:lnTo>
                <a:lnTo>
                  <a:pt x="1430751" y="7056"/>
                </a:lnTo>
                <a:lnTo>
                  <a:pt x="1385686" y="3136"/>
                </a:lnTo>
                <a:lnTo>
                  <a:pt x="1340533" y="784"/>
                </a:lnTo>
                <a:lnTo>
                  <a:pt x="1295336" y="0"/>
                </a:lnTo>
                <a:close/>
              </a:path>
            </a:pathLst>
          </a:custGeom>
          <a:solidFill>
            <a:srgbClr val="1629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235707" y="2057400"/>
            <a:ext cx="2590800" cy="2590800"/>
          </a:xfrm>
          <a:custGeom>
            <a:avLst/>
            <a:gdLst/>
            <a:ahLst/>
            <a:cxnLst/>
            <a:rect l="l" t="t" r="r" b="b"/>
            <a:pathLst>
              <a:path w="2590800" h="2590800">
                <a:moveTo>
                  <a:pt x="2211197" y="379475"/>
                </a:moveTo>
                <a:lnTo>
                  <a:pt x="2244910" y="414436"/>
                </a:lnTo>
                <a:lnTo>
                  <a:pt x="2277056" y="450327"/>
                </a:lnTo>
                <a:lnTo>
                  <a:pt x="2307634" y="487105"/>
                </a:lnTo>
                <a:lnTo>
                  <a:pt x="2336643" y="524724"/>
                </a:lnTo>
                <a:lnTo>
                  <a:pt x="2364085" y="563141"/>
                </a:lnTo>
                <a:lnTo>
                  <a:pt x="2389958" y="602312"/>
                </a:lnTo>
                <a:lnTo>
                  <a:pt x="2414263" y="642192"/>
                </a:lnTo>
                <a:lnTo>
                  <a:pt x="2437000" y="682736"/>
                </a:lnTo>
                <a:lnTo>
                  <a:pt x="2458170" y="723901"/>
                </a:lnTo>
                <a:lnTo>
                  <a:pt x="2477771" y="765641"/>
                </a:lnTo>
                <a:lnTo>
                  <a:pt x="2495804" y="807914"/>
                </a:lnTo>
                <a:lnTo>
                  <a:pt x="2512268" y="850674"/>
                </a:lnTo>
                <a:lnTo>
                  <a:pt x="2527165" y="893877"/>
                </a:lnTo>
                <a:lnTo>
                  <a:pt x="2540494" y="937479"/>
                </a:lnTo>
                <a:lnTo>
                  <a:pt x="2552254" y="981436"/>
                </a:lnTo>
                <a:lnTo>
                  <a:pt x="2562447" y="1025703"/>
                </a:lnTo>
                <a:lnTo>
                  <a:pt x="2571071" y="1070235"/>
                </a:lnTo>
                <a:lnTo>
                  <a:pt x="2578128" y="1114990"/>
                </a:lnTo>
                <a:lnTo>
                  <a:pt x="2583616" y="1159921"/>
                </a:lnTo>
                <a:lnTo>
                  <a:pt x="2587536" y="1204986"/>
                </a:lnTo>
                <a:lnTo>
                  <a:pt x="2589888" y="1250139"/>
                </a:lnTo>
                <a:lnTo>
                  <a:pt x="2590672" y="1295336"/>
                </a:lnTo>
                <a:lnTo>
                  <a:pt x="2589888" y="1340533"/>
                </a:lnTo>
                <a:lnTo>
                  <a:pt x="2587536" y="1385686"/>
                </a:lnTo>
                <a:lnTo>
                  <a:pt x="2583616" y="1430751"/>
                </a:lnTo>
                <a:lnTo>
                  <a:pt x="2578128" y="1475682"/>
                </a:lnTo>
                <a:lnTo>
                  <a:pt x="2571071" y="1520437"/>
                </a:lnTo>
                <a:lnTo>
                  <a:pt x="2562447" y="1564969"/>
                </a:lnTo>
                <a:lnTo>
                  <a:pt x="2552254" y="1609236"/>
                </a:lnTo>
                <a:lnTo>
                  <a:pt x="2540494" y="1653193"/>
                </a:lnTo>
                <a:lnTo>
                  <a:pt x="2527165" y="1696795"/>
                </a:lnTo>
                <a:lnTo>
                  <a:pt x="2512268" y="1739998"/>
                </a:lnTo>
                <a:lnTo>
                  <a:pt x="2495803" y="1782758"/>
                </a:lnTo>
                <a:lnTo>
                  <a:pt x="2477771" y="1825031"/>
                </a:lnTo>
                <a:lnTo>
                  <a:pt x="2458170" y="1866771"/>
                </a:lnTo>
                <a:lnTo>
                  <a:pt x="2437000" y="1907936"/>
                </a:lnTo>
                <a:lnTo>
                  <a:pt x="2414263" y="1948480"/>
                </a:lnTo>
                <a:lnTo>
                  <a:pt x="2389958" y="1988360"/>
                </a:lnTo>
                <a:lnTo>
                  <a:pt x="2364085" y="2027531"/>
                </a:lnTo>
                <a:lnTo>
                  <a:pt x="2336643" y="2065948"/>
                </a:lnTo>
                <a:lnTo>
                  <a:pt x="2307634" y="2103567"/>
                </a:lnTo>
                <a:lnTo>
                  <a:pt x="2277056" y="2140345"/>
                </a:lnTo>
                <a:lnTo>
                  <a:pt x="2244910" y="2176236"/>
                </a:lnTo>
                <a:lnTo>
                  <a:pt x="2211197" y="2211197"/>
                </a:lnTo>
                <a:lnTo>
                  <a:pt x="2176236" y="2244910"/>
                </a:lnTo>
                <a:lnTo>
                  <a:pt x="2140345" y="2277056"/>
                </a:lnTo>
                <a:lnTo>
                  <a:pt x="2103567" y="2307634"/>
                </a:lnTo>
                <a:lnTo>
                  <a:pt x="2065948" y="2336643"/>
                </a:lnTo>
                <a:lnTo>
                  <a:pt x="2027531" y="2364085"/>
                </a:lnTo>
                <a:lnTo>
                  <a:pt x="1988360" y="2389958"/>
                </a:lnTo>
                <a:lnTo>
                  <a:pt x="1948480" y="2414263"/>
                </a:lnTo>
                <a:lnTo>
                  <a:pt x="1907936" y="2437000"/>
                </a:lnTo>
                <a:lnTo>
                  <a:pt x="1866771" y="2458170"/>
                </a:lnTo>
                <a:lnTo>
                  <a:pt x="1825031" y="2477771"/>
                </a:lnTo>
                <a:lnTo>
                  <a:pt x="1782758" y="2495804"/>
                </a:lnTo>
                <a:lnTo>
                  <a:pt x="1739998" y="2512268"/>
                </a:lnTo>
                <a:lnTo>
                  <a:pt x="1696795" y="2527165"/>
                </a:lnTo>
                <a:lnTo>
                  <a:pt x="1653193" y="2540494"/>
                </a:lnTo>
                <a:lnTo>
                  <a:pt x="1609236" y="2552254"/>
                </a:lnTo>
                <a:lnTo>
                  <a:pt x="1564969" y="2562447"/>
                </a:lnTo>
                <a:lnTo>
                  <a:pt x="1520437" y="2571071"/>
                </a:lnTo>
                <a:lnTo>
                  <a:pt x="1475682" y="2578128"/>
                </a:lnTo>
                <a:lnTo>
                  <a:pt x="1430751" y="2583616"/>
                </a:lnTo>
                <a:lnTo>
                  <a:pt x="1385686" y="2587536"/>
                </a:lnTo>
                <a:lnTo>
                  <a:pt x="1340533" y="2589888"/>
                </a:lnTo>
                <a:lnTo>
                  <a:pt x="1295336" y="2590672"/>
                </a:lnTo>
                <a:lnTo>
                  <a:pt x="1250139" y="2589888"/>
                </a:lnTo>
                <a:lnTo>
                  <a:pt x="1204986" y="2587536"/>
                </a:lnTo>
                <a:lnTo>
                  <a:pt x="1159921" y="2583616"/>
                </a:lnTo>
                <a:lnTo>
                  <a:pt x="1114990" y="2578128"/>
                </a:lnTo>
                <a:lnTo>
                  <a:pt x="1070235" y="2571071"/>
                </a:lnTo>
                <a:lnTo>
                  <a:pt x="1025703" y="2562447"/>
                </a:lnTo>
                <a:lnTo>
                  <a:pt x="981436" y="2552254"/>
                </a:lnTo>
                <a:lnTo>
                  <a:pt x="937479" y="2540494"/>
                </a:lnTo>
                <a:lnTo>
                  <a:pt x="893877" y="2527165"/>
                </a:lnTo>
                <a:lnTo>
                  <a:pt x="850674" y="2512268"/>
                </a:lnTo>
                <a:lnTo>
                  <a:pt x="807914" y="2495803"/>
                </a:lnTo>
                <a:lnTo>
                  <a:pt x="765641" y="2477771"/>
                </a:lnTo>
                <a:lnTo>
                  <a:pt x="723901" y="2458170"/>
                </a:lnTo>
                <a:lnTo>
                  <a:pt x="682736" y="2437000"/>
                </a:lnTo>
                <a:lnTo>
                  <a:pt x="642192" y="2414263"/>
                </a:lnTo>
                <a:lnTo>
                  <a:pt x="602312" y="2389958"/>
                </a:lnTo>
                <a:lnTo>
                  <a:pt x="563141" y="2364085"/>
                </a:lnTo>
                <a:lnTo>
                  <a:pt x="524724" y="2336643"/>
                </a:lnTo>
                <a:lnTo>
                  <a:pt x="487105" y="2307634"/>
                </a:lnTo>
                <a:lnTo>
                  <a:pt x="450327" y="2277056"/>
                </a:lnTo>
                <a:lnTo>
                  <a:pt x="414436" y="2244910"/>
                </a:lnTo>
                <a:lnTo>
                  <a:pt x="379475" y="2211197"/>
                </a:lnTo>
                <a:lnTo>
                  <a:pt x="345762" y="2176236"/>
                </a:lnTo>
                <a:lnTo>
                  <a:pt x="313616" y="2140345"/>
                </a:lnTo>
                <a:lnTo>
                  <a:pt x="283038" y="2103567"/>
                </a:lnTo>
                <a:lnTo>
                  <a:pt x="254029" y="2065948"/>
                </a:lnTo>
                <a:lnTo>
                  <a:pt x="226587" y="2027531"/>
                </a:lnTo>
                <a:lnTo>
                  <a:pt x="200714" y="1988360"/>
                </a:lnTo>
                <a:lnTo>
                  <a:pt x="176409" y="1948480"/>
                </a:lnTo>
                <a:lnTo>
                  <a:pt x="153672" y="1907936"/>
                </a:lnTo>
                <a:lnTo>
                  <a:pt x="132502" y="1866771"/>
                </a:lnTo>
                <a:lnTo>
                  <a:pt x="112901" y="1825031"/>
                </a:lnTo>
                <a:lnTo>
                  <a:pt x="94868" y="1782758"/>
                </a:lnTo>
                <a:lnTo>
                  <a:pt x="78404" y="1739998"/>
                </a:lnTo>
                <a:lnTo>
                  <a:pt x="63507" y="1696795"/>
                </a:lnTo>
                <a:lnTo>
                  <a:pt x="50178" y="1653193"/>
                </a:lnTo>
                <a:lnTo>
                  <a:pt x="38418" y="1609236"/>
                </a:lnTo>
                <a:lnTo>
                  <a:pt x="28225" y="1564969"/>
                </a:lnTo>
                <a:lnTo>
                  <a:pt x="19601" y="1520437"/>
                </a:lnTo>
                <a:lnTo>
                  <a:pt x="12544" y="1475682"/>
                </a:lnTo>
                <a:lnTo>
                  <a:pt x="7056" y="1430751"/>
                </a:lnTo>
                <a:lnTo>
                  <a:pt x="3136" y="1385686"/>
                </a:lnTo>
                <a:lnTo>
                  <a:pt x="784" y="1340533"/>
                </a:lnTo>
                <a:lnTo>
                  <a:pt x="0" y="1295336"/>
                </a:lnTo>
                <a:lnTo>
                  <a:pt x="784" y="1250139"/>
                </a:lnTo>
                <a:lnTo>
                  <a:pt x="3136" y="1204986"/>
                </a:lnTo>
                <a:lnTo>
                  <a:pt x="7056" y="1159921"/>
                </a:lnTo>
                <a:lnTo>
                  <a:pt x="12544" y="1114990"/>
                </a:lnTo>
                <a:lnTo>
                  <a:pt x="19601" y="1070235"/>
                </a:lnTo>
                <a:lnTo>
                  <a:pt x="28225" y="1025703"/>
                </a:lnTo>
                <a:lnTo>
                  <a:pt x="38418" y="981436"/>
                </a:lnTo>
                <a:lnTo>
                  <a:pt x="50178" y="937479"/>
                </a:lnTo>
                <a:lnTo>
                  <a:pt x="63507" y="893877"/>
                </a:lnTo>
                <a:lnTo>
                  <a:pt x="78404" y="850674"/>
                </a:lnTo>
                <a:lnTo>
                  <a:pt x="94869" y="807914"/>
                </a:lnTo>
                <a:lnTo>
                  <a:pt x="112901" y="765641"/>
                </a:lnTo>
                <a:lnTo>
                  <a:pt x="132502" y="723901"/>
                </a:lnTo>
                <a:lnTo>
                  <a:pt x="153672" y="682736"/>
                </a:lnTo>
                <a:lnTo>
                  <a:pt x="176409" y="642192"/>
                </a:lnTo>
                <a:lnTo>
                  <a:pt x="200714" y="602312"/>
                </a:lnTo>
                <a:lnTo>
                  <a:pt x="226587" y="563141"/>
                </a:lnTo>
                <a:lnTo>
                  <a:pt x="254029" y="524724"/>
                </a:lnTo>
                <a:lnTo>
                  <a:pt x="283038" y="487105"/>
                </a:lnTo>
                <a:lnTo>
                  <a:pt x="313616" y="450327"/>
                </a:lnTo>
                <a:lnTo>
                  <a:pt x="345762" y="414436"/>
                </a:lnTo>
                <a:lnTo>
                  <a:pt x="379475" y="379475"/>
                </a:lnTo>
                <a:lnTo>
                  <a:pt x="414436" y="345762"/>
                </a:lnTo>
                <a:lnTo>
                  <a:pt x="450327" y="313616"/>
                </a:lnTo>
                <a:lnTo>
                  <a:pt x="487105" y="283038"/>
                </a:lnTo>
                <a:lnTo>
                  <a:pt x="524724" y="254029"/>
                </a:lnTo>
                <a:lnTo>
                  <a:pt x="563141" y="226587"/>
                </a:lnTo>
                <a:lnTo>
                  <a:pt x="602312" y="200714"/>
                </a:lnTo>
                <a:lnTo>
                  <a:pt x="642192" y="176409"/>
                </a:lnTo>
                <a:lnTo>
                  <a:pt x="682736" y="153672"/>
                </a:lnTo>
                <a:lnTo>
                  <a:pt x="723901" y="132502"/>
                </a:lnTo>
                <a:lnTo>
                  <a:pt x="765641" y="112901"/>
                </a:lnTo>
                <a:lnTo>
                  <a:pt x="807914" y="94869"/>
                </a:lnTo>
                <a:lnTo>
                  <a:pt x="850674" y="78404"/>
                </a:lnTo>
                <a:lnTo>
                  <a:pt x="893877" y="63507"/>
                </a:lnTo>
                <a:lnTo>
                  <a:pt x="937479" y="50178"/>
                </a:lnTo>
                <a:lnTo>
                  <a:pt x="981436" y="38418"/>
                </a:lnTo>
                <a:lnTo>
                  <a:pt x="1025703" y="28225"/>
                </a:lnTo>
                <a:lnTo>
                  <a:pt x="1070235" y="19601"/>
                </a:lnTo>
                <a:lnTo>
                  <a:pt x="1114990" y="12544"/>
                </a:lnTo>
                <a:lnTo>
                  <a:pt x="1159921" y="7056"/>
                </a:lnTo>
                <a:lnTo>
                  <a:pt x="1204986" y="3136"/>
                </a:lnTo>
                <a:lnTo>
                  <a:pt x="1250139" y="784"/>
                </a:lnTo>
                <a:lnTo>
                  <a:pt x="1295336" y="0"/>
                </a:lnTo>
                <a:lnTo>
                  <a:pt x="1340533" y="784"/>
                </a:lnTo>
                <a:lnTo>
                  <a:pt x="1385686" y="3136"/>
                </a:lnTo>
                <a:lnTo>
                  <a:pt x="1430751" y="7056"/>
                </a:lnTo>
                <a:lnTo>
                  <a:pt x="1475682" y="12544"/>
                </a:lnTo>
                <a:lnTo>
                  <a:pt x="1520437" y="19601"/>
                </a:lnTo>
                <a:lnTo>
                  <a:pt x="1564969" y="28225"/>
                </a:lnTo>
                <a:lnTo>
                  <a:pt x="1609236" y="38418"/>
                </a:lnTo>
                <a:lnTo>
                  <a:pt x="1653193" y="50178"/>
                </a:lnTo>
                <a:lnTo>
                  <a:pt x="1696795" y="63507"/>
                </a:lnTo>
                <a:lnTo>
                  <a:pt x="1739998" y="78404"/>
                </a:lnTo>
                <a:lnTo>
                  <a:pt x="1782758" y="94869"/>
                </a:lnTo>
                <a:lnTo>
                  <a:pt x="1825031" y="112901"/>
                </a:lnTo>
                <a:lnTo>
                  <a:pt x="1866771" y="132502"/>
                </a:lnTo>
                <a:lnTo>
                  <a:pt x="1907936" y="153672"/>
                </a:lnTo>
                <a:lnTo>
                  <a:pt x="1948480" y="176409"/>
                </a:lnTo>
                <a:lnTo>
                  <a:pt x="1988360" y="200714"/>
                </a:lnTo>
                <a:lnTo>
                  <a:pt x="2027531" y="226587"/>
                </a:lnTo>
                <a:lnTo>
                  <a:pt x="2065948" y="254029"/>
                </a:lnTo>
                <a:lnTo>
                  <a:pt x="2103567" y="283038"/>
                </a:lnTo>
                <a:lnTo>
                  <a:pt x="2140345" y="313616"/>
                </a:lnTo>
                <a:lnTo>
                  <a:pt x="2176236" y="345762"/>
                </a:lnTo>
                <a:lnTo>
                  <a:pt x="2211197" y="379475"/>
                </a:lnTo>
                <a:close/>
              </a:path>
            </a:pathLst>
          </a:custGeom>
          <a:ln w="6400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974975" y="3121279"/>
            <a:ext cx="1109980" cy="422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spc="-390" dirty="0">
                <a:solidFill>
                  <a:srgbClr val="C1951C"/>
                </a:solidFill>
                <a:latin typeface="Geneva"/>
                <a:cs typeface="Geneva"/>
              </a:rPr>
              <a:t>S</a:t>
            </a:r>
            <a:r>
              <a:rPr sz="2600" spc="-280" dirty="0">
                <a:solidFill>
                  <a:srgbClr val="C1951C"/>
                </a:solidFill>
                <a:latin typeface="Geneva"/>
                <a:cs typeface="Geneva"/>
              </a:rPr>
              <a:t>t</a:t>
            </a:r>
            <a:r>
              <a:rPr sz="2600" spc="-120" dirty="0">
                <a:solidFill>
                  <a:srgbClr val="C1951C"/>
                </a:solidFill>
                <a:latin typeface="Geneva"/>
                <a:cs typeface="Geneva"/>
              </a:rPr>
              <a:t>abili</a:t>
            </a:r>
            <a:r>
              <a:rPr sz="2600" spc="-135" dirty="0">
                <a:solidFill>
                  <a:srgbClr val="C1951C"/>
                </a:solidFill>
                <a:latin typeface="Geneva"/>
                <a:cs typeface="Geneva"/>
              </a:rPr>
              <a:t>t</a:t>
            </a:r>
            <a:r>
              <a:rPr sz="2600" spc="-310" dirty="0">
                <a:solidFill>
                  <a:srgbClr val="C1951C"/>
                </a:solidFill>
                <a:latin typeface="Geneva"/>
                <a:cs typeface="Geneva"/>
              </a:rPr>
              <a:t>y</a:t>
            </a:r>
            <a:endParaRPr sz="2600">
              <a:latin typeface="Geneva"/>
              <a:cs typeface="Genev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055364" y="1833372"/>
            <a:ext cx="3099054" cy="309905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317491" y="2057400"/>
            <a:ext cx="2590800" cy="2590800"/>
          </a:xfrm>
          <a:custGeom>
            <a:avLst/>
            <a:gdLst/>
            <a:ahLst/>
            <a:cxnLst/>
            <a:rect l="l" t="t" r="r" b="b"/>
            <a:pathLst>
              <a:path w="2590800" h="2590800">
                <a:moveTo>
                  <a:pt x="1295336" y="0"/>
                </a:moveTo>
                <a:lnTo>
                  <a:pt x="1250139" y="784"/>
                </a:lnTo>
                <a:lnTo>
                  <a:pt x="1204986" y="3136"/>
                </a:lnTo>
                <a:lnTo>
                  <a:pt x="1159921" y="7056"/>
                </a:lnTo>
                <a:lnTo>
                  <a:pt x="1114990" y="12544"/>
                </a:lnTo>
                <a:lnTo>
                  <a:pt x="1070235" y="19601"/>
                </a:lnTo>
                <a:lnTo>
                  <a:pt x="1025703" y="28225"/>
                </a:lnTo>
                <a:lnTo>
                  <a:pt x="981436" y="38418"/>
                </a:lnTo>
                <a:lnTo>
                  <a:pt x="937479" y="50178"/>
                </a:lnTo>
                <a:lnTo>
                  <a:pt x="893877" y="63507"/>
                </a:lnTo>
                <a:lnTo>
                  <a:pt x="850674" y="78404"/>
                </a:lnTo>
                <a:lnTo>
                  <a:pt x="807914" y="94869"/>
                </a:lnTo>
                <a:lnTo>
                  <a:pt x="765641" y="112901"/>
                </a:lnTo>
                <a:lnTo>
                  <a:pt x="723901" y="132502"/>
                </a:lnTo>
                <a:lnTo>
                  <a:pt x="682736" y="153672"/>
                </a:lnTo>
                <a:lnTo>
                  <a:pt x="642192" y="176409"/>
                </a:lnTo>
                <a:lnTo>
                  <a:pt x="602312" y="200714"/>
                </a:lnTo>
                <a:lnTo>
                  <a:pt x="563141" y="226587"/>
                </a:lnTo>
                <a:lnTo>
                  <a:pt x="524724" y="254029"/>
                </a:lnTo>
                <a:lnTo>
                  <a:pt x="487105" y="283038"/>
                </a:lnTo>
                <a:lnTo>
                  <a:pt x="450327" y="313616"/>
                </a:lnTo>
                <a:lnTo>
                  <a:pt x="414436" y="345762"/>
                </a:lnTo>
                <a:lnTo>
                  <a:pt x="379476" y="379475"/>
                </a:lnTo>
                <a:lnTo>
                  <a:pt x="345762" y="414436"/>
                </a:lnTo>
                <a:lnTo>
                  <a:pt x="313616" y="450327"/>
                </a:lnTo>
                <a:lnTo>
                  <a:pt x="283038" y="487105"/>
                </a:lnTo>
                <a:lnTo>
                  <a:pt x="254029" y="524724"/>
                </a:lnTo>
                <a:lnTo>
                  <a:pt x="226587" y="563141"/>
                </a:lnTo>
                <a:lnTo>
                  <a:pt x="200714" y="602312"/>
                </a:lnTo>
                <a:lnTo>
                  <a:pt x="176409" y="642192"/>
                </a:lnTo>
                <a:lnTo>
                  <a:pt x="153672" y="682736"/>
                </a:lnTo>
                <a:lnTo>
                  <a:pt x="132502" y="723901"/>
                </a:lnTo>
                <a:lnTo>
                  <a:pt x="112901" y="765641"/>
                </a:lnTo>
                <a:lnTo>
                  <a:pt x="94869" y="807914"/>
                </a:lnTo>
                <a:lnTo>
                  <a:pt x="78404" y="850674"/>
                </a:lnTo>
                <a:lnTo>
                  <a:pt x="63507" y="893877"/>
                </a:lnTo>
                <a:lnTo>
                  <a:pt x="50178" y="937479"/>
                </a:lnTo>
                <a:lnTo>
                  <a:pt x="38418" y="981436"/>
                </a:lnTo>
                <a:lnTo>
                  <a:pt x="28225" y="1025703"/>
                </a:lnTo>
                <a:lnTo>
                  <a:pt x="19601" y="1070235"/>
                </a:lnTo>
                <a:lnTo>
                  <a:pt x="12544" y="1114990"/>
                </a:lnTo>
                <a:lnTo>
                  <a:pt x="7056" y="1159921"/>
                </a:lnTo>
                <a:lnTo>
                  <a:pt x="3136" y="1204986"/>
                </a:lnTo>
                <a:lnTo>
                  <a:pt x="784" y="1250139"/>
                </a:lnTo>
                <a:lnTo>
                  <a:pt x="0" y="1295336"/>
                </a:lnTo>
                <a:lnTo>
                  <a:pt x="784" y="1340533"/>
                </a:lnTo>
                <a:lnTo>
                  <a:pt x="3136" y="1385686"/>
                </a:lnTo>
                <a:lnTo>
                  <a:pt x="7056" y="1430751"/>
                </a:lnTo>
                <a:lnTo>
                  <a:pt x="12544" y="1475682"/>
                </a:lnTo>
                <a:lnTo>
                  <a:pt x="19601" y="1520437"/>
                </a:lnTo>
                <a:lnTo>
                  <a:pt x="28225" y="1564969"/>
                </a:lnTo>
                <a:lnTo>
                  <a:pt x="38418" y="1609236"/>
                </a:lnTo>
                <a:lnTo>
                  <a:pt x="50178" y="1653193"/>
                </a:lnTo>
                <a:lnTo>
                  <a:pt x="63507" y="1696795"/>
                </a:lnTo>
                <a:lnTo>
                  <a:pt x="78404" y="1739998"/>
                </a:lnTo>
                <a:lnTo>
                  <a:pt x="94869" y="1782758"/>
                </a:lnTo>
                <a:lnTo>
                  <a:pt x="112901" y="1825031"/>
                </a:lnTo>
                <a:lnTo>
                  <a:pt x="132502" y="1866771"/>
                </a:lnTo>
                <a:lnTo>
                  <a:pt x="153672" y="1907936"/>
                </a:lnTo>
                <a:lnTo>
                  <a:pt x="176409" y="1948480"/>
                </a:lnTo>
                <a:lnTo>
                  <a:pt x="200714" y="1988360"/>
                </a:lnTo>
                <a:lnTo>
                  <a:pt x="226587" y="2027531"/>
                </a:lnTo>
                <a:lnTo>
                  <a:pt x="254029" y="2065948"/>
                </a:lnTo>
                <a:lnTo>
                  <a:pt x="283038" y="2103567"/>
                </a:lnTo>
                <a:lnTo>
                  <a:pt x="313616" y="2140345"/>
                </a:lnTo>
                <a:lnTo>
                  <a:pt x="345762" y="2176236"/>
                </a:lnTo>
                <a:lnTo>
                  <a:pt x="379476" y="2211197"/>
                </a:lnTo>
                <a:lnTo>
                  <a:pt x="414436" y="2244910"/>
                </a:lnTo>
                <a:lnTo>
                  <a:pt x="450327" y="2277056"/>
                </a:lnTo>
                <a:lnTo>
                  <a:pt x="487105" y="2307634"/>
                </a:lnTo>
                <a:lnTo>
                  <a:pt x="524724" y="2336643"/>
                </a:lnTo>
                <a:lnTo>
                  <a:pt x="563141" y="2364085"/>
                </a:lnTo>
                <a:lnTo>
                  <a:pt x="602312" y="2389958"/>
                </a:lnTo>
                <a:lnTo>
                  <a:pt x="642192" y="2414263"/>
                </a:lnTo>
                <a:lnTo>
                  <a:pt x="682736" y="2437000"/>
                </a:lnTo>
                <a:lnTo>
                  <a:pt x="723901" y="2458170"/>
                </a:lnTo>
                <a:lnTo>
                  <a:pt x="765641" y="2477771"/>
                </a:lnTo>
                <a:lnTo>
                  <a:pt x="807914" y="2495804"/>
                </a:lnTo>
                <a:lnTo>
                  <a:pt x="850674" y="2512268"/>
                </a:lnTo>
                <a:lnTo>
                  <a:pt x="893877" y="2527165"/>
                </a:lnTo>
                <a:lnTo>
                  <a:pt x="937479" y="2540494"/>
                </a:lnTo>
                <a:lnTo>
                  <a:pt x="981436" y="2552254"/>
                </a:lnTo>
                <a:lnTo>
                  <a:pt x="1025703" y="2562447"/>
                </a:lnTo>
                <a:lnTo>
                  <a:pt x="1070235" y="2571071"/>
                </a:lnTo>
                <a:lnTo>
                  <a:pt x="1114990" y="2578128"/>
                </a:lnTo>
                <a:lnTo>
                  <a:pt x="1159921" y="2583616"/>
                </a:lnTo>
                <a:lnTo>
                  <a:pt x="1204986" y="2587536"/>
                </a:lnTo>
                <a:lnTo>
                  <a:pt x="1250139" y="2589888"/>
                </a:lnTo>
                <a:lnTo>
                  <a:pt x="1295336" y="2590672"/>
                </a:lnTo>
                <a:lnTo>
                  <a:pt x="1340533" y="2589888"/>
                </a:lnTo>
                <a:lnTo>
                  <a:pt x="1385686" y="2587536"/>
                </a:lnTo>
                <a:lnTo>
                  <a:pt x="1430751" y="2583616"/>
                </a:lnTo>
                <a:lnTo>
                  <a:pt x="1475682" y="2578128"/>
                </a:lnTo>
                <a:lnTo>
                  <a:pt x="1520437" y="2571071"/>
                </a:lnTo>
                <a:lnTo>
                  <a:pt x="1564969" y="2562447"/>
                </a:lnTo>
                <a:lnTo>
                  <a:pt x="1609236" y="2552254"/>
                </a:lnTo>
                <a:lnTo>
                  <a:pt x="1653193" y="2540494"/>
                </a:lnTo>
                <a:lnTo>
                  <a:pt x="1696795" y="2527165"/>
                </a:lnTo>
                <a:lnTo>
                  <a:pt x="1739998" y="2512268"/>
                </a:lnTo>
                <a:lnTo>
                  <a:pt x="1782758" y="2495804"/>
                </a:lnTo>
                <a:lnTo>
                  <a:pt x="1825031" y="2477771"/>
                </a:lnTo>
                <a:lnTo>
                  <a:pt x="1866771" y="2458170"/>
                </a:lnTo>
                <a:lnTo>
                  <a:pt x="1907936" y="2437000"/>
                </a:lnTo>
                <a:lnTo>
                  <a:pt x="1948480" y="2414263"/>
                </a:lnTo>
                <a:lnTo>
                  <a:pt x="1988360" y="2389958"/>
                </a:lnTo>
                <a:lnTo>
                  <a:pt x="2027531" y="2364085"/>
                </a:lnTo>
                <a:lnTo>
                  <a:pt x="2065948" y="2336643"/>
                </a:lnTo>
                <a:lnTo>
                  <a:pt x="2103567" y="2307634"/>
                </a:lnTo>
                <a:lnTo>
                  <a:pt x="2140345" y="2277056"/>
                </a:lnTo>
                <a:lnTo>
                  <a:pt x="2176236" y="2244910"/>
                </a:lnTo>
                <a:lnTo>
                  <a:pt x="2211197" y="2211197"/>
                </a:lnTo>
                <a:lnTo>
                  <a:pt x="2244910" y="2176236"/>
                </a:lnTo>
                <a:lnTo>
                  <a:pt x="2277056" y="2140345"/>
                </a:lnTo>
                <a:lnTo>
                  <a:pt x="2307634" y="2103567"/>
                </a:lnTo>
                <a:lnTo>
                  <a:pt x="2336643" y="2065948"/>
                </a:lnTo>
                <a:lnTo>
                  <a:pt x="2364085" y="2027531"/>
                </a:lnTo>
                <a:lnTo>
                  <a:pt x="2389958" y="1988360"/>
                </a:lnTo>
                <a:lnTo>
                  <a:pt x="2414263" y="1948480"/>
                </a:lnTo>
                <a:lnTo>
                  <a:pt x="2437000" y="1907936"/>
                </a:lnTo>
                <a:lnTo>
                  <a:pt x="2458170" y="1866771"/>
                </a:lnTo>
                <a:lnTo>
                  <a:pt x="2477771" y="1825031"/>
                </a:lnTo>
                <a:lnTo>
                  <a:pt x="2495804" y="1782758"/>
                </a:lnTo>
                <a:lnTo>
                  <a:pt x="2512268" y="1739998"/>
                </a:lnTo>
                <a:lnTo>
                  <a:pt x="2527165" y="1696795"/>
                </a:lnTo>
                <a:lnTo>
                  <a:pt x="2540494" y="1653193"/>
                </a:lnTo>
                <a:lnTo>
                  <a:pt x="2552254" y="1609236"/>
                </a:lnTo>
                <a:lnTo>
                  <a:pt x="2562447" y="1564969"/>
                </a:lnTo>
                <a:lnTo>
                  <a:pt x="2571071" y="1520437"/>
                </a:lnTo>
                <a:lnTo>
                  <a:pt x="2578128" y="1475682"/>
                </a:lnTo>
                <a:lnTo>
                  <a:pt x="2583616" y="1430751"/>
                </a:lnTo>
                <a:lnTo>
                  <a:pt x="2587536" y="1385686"/>
                </a:lnTo>
                <a:lnTo>
                  <a:pt x="2589888" y="1340533"/>
                </a:lnTo>
                <a:lnTo>
                  <a:pt x="2590673" y="1295336"/>
                </a:lnTo>
                <a:lnTo>
                  <a:pt x="2589888" y="1250139"/>
                </a:lnTo>
                <a:lnTo>
                  <a:pt x="2587536" y="1204986"/>
                </a:lnTo>
                <a:lnTo>
                  <a:pt x="2583616" y="1159921"/>
                </a:lnTo>
                <a:lnTo>
                  <a:pt x="2578128" y="1114990"/>
                </a:lnTo>
                <a:lnTo>
                  <a:pt x="2571071" y="1070235"/>
                </a:lnTo>
                <a:lnTo>
                  <a:pt x="2562447" y="1025703"/>
                </a:lnTo>
                <a:lnTo>
                  <a:pt x="2552254" y="981436"/>
                </a:lnTo>
                <a:lnTo>
                  <a:pt x="2540494" y="937479"/>
                </a:lnTo>
                <a:lnTo>
                  <a:pt x="2527165" y="893877"/>
                </a:lnTo>
                <a:lnTo>
                  <a:pt x="2512268" y="850674"/>
                </a:lnTo>
                <a:lnTo>
                  <a:pt x="2495804" y="807914"/>
                </a:lnTo>
                <a:lnTo>
                  <a:pt x="2477771" y="765641"/>
                </a:lnTo>
                <a:lnTo>
                  <a:pt x="2458170" y="723901"/>
                </a:lnTo>
                <a:lnTo>
                  <a:pt x="2437000" y="682736"/>
                </a:lnTo>
                <a:lnTo>
                  <a:pt x="2414263" y="642192"/>
                </a:lnTo>
                <a:lnTo>
                  <a:pt x="2389958" y="602312"/>
                </a:lnTo>
                <a:lnTo>
                  <a:pt x="2364085" y="563141"/>
                </a:lnTo>
                <a:lnTo>
                  <a:pt x="2336643" y="524724"/>
                </a:lnTo>
                <a:lnTo>
                  <a:pt x="2307634" y="487105"/>
                </a:lnTo>
                <a:lnTo>
                  <a:pt x="2277056" y="450327"/>
                </a:lnTo>
                <a:lnTo>
                  <a:pt x="2244910" y="414436"/>
                </a:lnTo>
                <a:lnTo>
                  <a:pt x="2211197" y="379475"/>
                </a:lnTo>
                <a:lnTo>
                  <a:pt x="2176236" y="345762"/>
                </a:lnTo>
                <a:lnTo>
                  <a:pt x="2140345" y="313616"/>
                </a:lnTo>
                <a:lnTo>
                  <a:pt x="2103567" y="283038"/>
                </a:lnTo>
                <a:lnTo>
                  <a:pt x="2065948" y="254029"/>
                </a:lnTo>
                <a:lnTo>
                  <a:pt x="2027531" y="226587"/>
                </a:lnTo>
                <a:lnTo>
                  <a:pt x="1988360" y="200714"/>
                </a:lnTo>
                <a:lnTo>
                  <a:pt x="1948480" y="176409"/>
                </a:lnTo>
                <a:lnTo>
                  <a:pt x="1907936" y="153672"/>
                </a:lnTo>
                <a:lnTo>
                  <a:pt x="1866771" y="132502"/>
                </a:lnTo>
                <a:lnTo>
                  <a:pt x="1825031" y="112901"/>
                </a:lnTo>
                <a:lnTo>
                  <a:pt x="1782758" y="94869"/>
                </a:lnTo>
                <a:lnTo>
                  <a:pt x="1739998" y="78404"/>
                </a:lnTo>
                <a:lnTo>
                  <a:pt x="1696795" y="63507"/>
                </a:lnTo>
                <a:lnTo>
                  <a:pt x="1653193" y="50178"/>
                </a:lnTo>
                <a:lnTo>
                  <a:pt x="1609236" y="38418"/>
                </a:lnTo>
                <a:lnTo>
                  <a:pt x="1564969" y="28225"/>
                </a:lnTo>
                <a:lnTo>
                  <a:pt x="1520437" y="19601"/>
                </a:lnTo>
                <a:lnTo>
                  <a:pt x="1475682" y="12544"/>
                </a:lnTo>
                <a:lnTo>
                  <a:pt x="1430751" y="7056"/>
                </a:lnTo>
                <a:lnTo>
                  <a:pt x="1385686" y="3136"/>
                </a:lnTo>
                <a:lnTo>
                  <a:pt x="1340533" y="784"/>
                </a:lnTo>
                <a:lnTo>
                  <a:pt x="1295336" y="0"/>
                </a:lnTo>
                <a:close/>
              </a:path>
            </a:pathLst>
          </a:custGeom>
          <a:solidFill>
            <a:srgbClr val="1629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317491" y="2057400"/>
            <a:ext cx="2590800" cy="2590800"/>
          </a:xfrm>
          <a:custGeom>
            <a:avLst/>
            <a:gdLst/>
            <a:ahLst/>
            <a:cxnLst/>
            <a:rect l="l" t="t" r="r" b="b"/>
            <a:pathLst>
              <a:path w="2590800" h="2590800">
                <a:moveTo>
                  <a:pt x="2211197" y="379475"/>
                </a:moveTo>
                <a:lnTo>
                  <a:pt x="2244910" y="414436"/>
                </a:lnTo>
                <a:lnTo>
                  <a:pt x="2277056" y="450327"/>
                </a:lnTo>
                <a:lnTo>
                  <a:pt x="2307634" y="487105"/>
                </a:lnTo>
                <a:lnTo>
                  <a:pt x="2336643" y="524724"/>
                </a:lnTo>
                <a:lnTo>
                  <a:pt x="2364085" y="563141"/>
                </a:lnTo>
                <a:lnTo>
                  <a:pt x="2389958" y="602312"/>
                </a:lnTo>
                <a:lnTo>
                  <a:pt x="2414263" y="642192"/>
                </a:lnTo>
                <a:lnTo>
                  <a:pt x="2437000" y="682736"/>
                </a:lnTo>
                <a:lnTo>
                  <a:pt x="2458170" y="723901"/>
                </a:lnTo>
                <a:lnTo>
                  <a:pt x="2477771" y="765641"/>
                </a:lnTo>
                <a:lnTo>
                  <a:pt x="2495804" y="807914"/>
                </a:lnTo>
                <a:lnTo>
                  <a:pt x="2512268" y="850674"/>
                </a:lnTo>
                <a:lnTo>
                  <a:pt x="2527165" y="893877"/>
                </a:lnTo>
                <a:lnTo>
                  <a:pt x="2540494" y="937479"/>
                </a:lnTo>
                <a:lnTo>
                  <a:pt x="2552254" y="981436"/>
                </a:lnTo>
                <a:lnTo>
                  <a:pt x="2562447" y="1025703"/>
                </a:lnTo>
                <a:lnTo>
                  <a:pt x="2571071" y="1070235"/>
                </a:lnTo>
                <a:lnTo>
                  <a:pt x="2578128" y="1114990"/>
                </a:lnTo>
                <a:lnTo>
                  <a:pt x="2583616" y="1159921"/>
                </a:lnTo>
                <a:lnTo>
                  <a:pt x="2587536" y="1204986"/>
                </a:lnTo>
                <a:lnTo>
                  <a:pt x="2589888" y="1250139"/>
                </a:lnTo>
                <a:lnTo>
                  <a:pt x="2590673" y="1295336"/>
                </a:lnTo>
                <a:lnTo>
                  <a:pt x="2589888" y="1340533"/>
                </a:lnTo>
                <a:lnTo>
                  <a:pt x="2587536" y="1385686"/>
                </a:lnTo>
                <a:lnTo>
                  <a:pt x="2583616" y="1430751"/>
                </a:lnTo>
                <a:lnTo>
                  <a:pt x="2578128" y="1475682"/>
                </a:lnTo>
                <a:lnTo>
                  <a:pt x="2571071" y="1520437"/>
                </a:lnTo>
                <a:lnTo>
                  <a:pt x="2562447" y="1564969"/>
                </a:lnTo>
                <a:lnTo>
                  <a:pt x="2552254" y="1609236"/>
                </a:lnTo>
                <a:lnTo>
                  <a:pt x="2540494" y="1653193"/>
                </a:lnTo>
                <a:lnTo>
                  <a:pt x="2527165" y="1696795"/>
                </a:lnTo>
                <a:lnTo>
                  <a:pt x="2512268" y="1739998"/>
                </a:lnTo>
                <a:lnTo>
                  <a:pt x="2495804" y="1782758"/>
                </a:lnTo>
                <a:lnTo>
                  <a:pt x="2477771" y="1825031"/>
                </a:lnTo>
                <a:lnTo>
                  <a:pt x="2458170" y="1866771"/>
                </a:lnTo>
                <a:lnTo>
                  <a:pt x="2437000" y="1907936"/>
                </a:lnTo>
                <a:lnTo>
                  <a:pt x="2414263" y="1948480"/>
                </a:lnTo>
                <a:lnTo>
                  <a:pt x="2389958" y="1988360"/>
                </a:lnTo>
                <a:lnTo>
                  <a:pt x="2364085" y="2027531"/>
                </a:lnTo>
                <a:lnTo>
                  <a:pt x="2336643" y="2065948"/>
                </a:lnTo>
                <a:lnTo>
                  <a:pt x="2307634" y="2103567"/>
                </a:lnTo>
                <a:lnTo>
                  <a:pt x="2277056" y="2140345"/>
                </a:lnTo>
                <a:lnTo>
                  <a:pt x="2244910" y="2176236"/>
                </a:lnTo>
                <a:lnTo>
                  <a:pt x="2211197" y="2211197"/>
                </a:lnTo>
                <a:lnTo>
                  <a:pt x="2176236" y="2244910"/>
                </a:lnTo>
                <a:lnTo>
                  <a:pt x="2140345" y="2277056"/>
                </a:lnTo>
                <a:lnTo>
                  <a:pt x="2103567" y="2307634"/>
                </a:lnTo>
                <a:lnTo>
                  <a:pt x="2065948" y="2336643"/>
                </a:lnTo>
                <a:lnTo>
                  <a:pt x="2027531" y="2364085"/>
                </a:lnTo>
                <a:lnTo>
                  <a:pt x="1988360" y="2389958"/>
                </a:lnTo>
                <a:lnTo>
                  <a:pt x="1948480" y="2414263"/>
                </a:lnTo>
                <a:lnTo>
                  <a:pt x="1907936" y="2437000"/>
                </a:lnTo>
                <a:lnTo>
                  <a:pt x="1866771" y="2458170"/>
                </a:lnTo>
                <a:lnTo>
                  <a:pt x="1825031" y="2477771"/>
                </a:lnTo>
                <a:lnTo>
                  <a:pt x="1782758" y="2495804"/>
                </a:lnTo>
                <a:lnTo>
                  <a:pt x="1739998" y="2512268"/>
                </a:lnTo>
                <a:lnTo>
                  <a:pt x="1696795" y="2527165"/>
                </a:lnTo>
                <a:lnTo>
                  <a:pt x="1653193" y="2540494"/>
                </a:lnTo>
                <a:lnTo>
                  <a:pt x="1609236" y="2552254"/>
                </a:lnTo>
                <a:lnTo>
                  <a:pt x="1564969" y="2562447"/>
                </a:lnTo>
                <a:lnTo>
                  <a:pt x="1520437" y="2571071"/>
                </a:lnTo>
                <a:lnTo>
                  <a:pt x="1475682" y="2578128"/>
                </a:lnTo>
                <a:lnTo>
                  <a:pt x="1430751" y="2583616"/>
                </a:lnTo>
                <a:lnTo>
                  <a:pt x="1385686" y="2587536"/>
                </a:lnTo>
                <a:lnTo>
                  <a:pt x="1340533" y="2589888"/>
                </a:lnTo>
                <a:lnTo>
                  <a:pt x="1295336" y="2590672"/>
                </a:lnTo>
                <a:lnTo>
                  <a:pt x="1250139" y="2589888"/>
                </a:lnTo>
                <a:lnTo>
                  <a:pt x="1204986" y="2587536"/>
                </a:lnTo>
                <a:lnTo>
                  <a:pt x="1159921" y="2583616"/>
                </a:lnTo>
                <a:lnTo>
                  <a:pt x="1114990" y="2578128"/>
                </a:lnTo>
                <a:lnTo>
                  <a:pt x="1070235" y="2571071"/>
                </a:lnTo>
                <a:lnTo>
                  <a:pt x="1025703" y="2562447"/>
                </a:lnTo>
                <a:lnTo>
                  <a:pt x="981436" y="2552254"/>
                </a:lnTo>
                <a:lnTo>
                  <a:pt x="937479" y="2540494"/>
                </a:lnTo>
                <a:lnTo>
                  <a:pt x="893877" y="2527165"/>
                </a:lnTo>
                <a:lnTo>
                  <a:pt x="850674" y="2512268"/>
                </a:lnTo>
                <a:lnTo>
                  <a:pt x="807914" y="2495803"/>
                </a:lnTo>
                <a:lnTo>
                  <a:pt x="765641" y="2477771"/>
                </a:lnTo>
                <a:lnTo>
                  <a:pt x="723901" y="2458170"/>
                </a:lnTo>
                <a:lnTo>
                  <a:pt x="682736" y="2437000"/>
                </a:lnTo>
                <a:lnTo>
                  <a:pt x="642192" y="2414263"/>
                </a:lnTo>
                <a:lnTo>
                  <a:pt x="602312" y="2389958"/>
                </a:lnTo>
                <a:lnTo>
                  <a:pt x="563141" y="2364085"/>
                </a:lnTo>
                <a:lnTo>
                  <a:pt x="524724" y="2336643"/>
                </a:lnTo>
                <a:lnTo>
                  <a:pt x="487105" y="2307634"/>
                </a:lnTo>
                <a:lnTo>
                  <a:pt x="450327" y="2277056"/>
                </a:lnTo>
                <a:lnTo>
                  <a:pt x="414436" y="2244910"/>
                </a:lnTo>
                <a:lnTo>
                  <a:pt x="379476" y="2211197"/>
                </a:lnTo>
                <a:lnTo>
                  <a:pt x="345762" y="2176236"/>
                </a:lnTo>
                <a:lnTo>
                  <a:pt x="313616" y="2140345"/>
                </a:lnTo>
                <a:lnTo>
                  <a:pt x="283038" y="2103567"/>
                </a:lnTo>
                <a:lnTo>
                  <a:pt x="254029" y="2065948"/>
                </a:lnTo>
                <a:lnTo>
                  <a:pt x="226587" y="2027531"/>
                </a:lnTo>
                <a:lnTo>
                  <a:pt x="200714" y="1988360"/>
                </a:lnTo>
                <a:lnTo>
                  <a:pt x="176409" y="1948480"/>
                </a:lnTo>
                <a:lnTo>
                  <a:pt x="153672" y="1907936"/>
                </a:lnTo>
                <a:lnTo>
                  <a:pt x="132502" y="1866771"/>
                </a:lnTo>
                <a:lnTo>
                  <a:pt x="112901" y="1825031"/>
                </a:lnTo>
                <a:lnTo>
                  <a:pt x="94869" y="1782758"/>
                </a:lnTo>
                <a:lnTo>
                  <a:pt x="78404" y="1739998"/>
                </a:lnTo>
                <a:lnTo>
                  <a:pt x="63507" y="1696795"/>
                </a:lnTo>
                <a:lnTo>
                  <a:pt x="50178" y="1653193"/>
                </a:lnTo>
                <a:lnTo>
                  <a:pt x="38418" y="1609236"/>
                </a:lnTo>
                <a:lnTo>
                  <a:pt x="28225" y="1564969"/>
                </a:lnTo>
                <a:lnTo>
                  <a:pt x="19601" y="1520437"/>
                </a:lnTo>
                <a:lnTo>
                  <a:pt x="12544" y="1475682"/>
                </a:lnTo>
                <a:lnTo>
                  <a:pt x="7056" y="1430751"/>
                </a:lnTo>
                <a:lnTo>
                  <a:pt x="3136" y="1385686"/>
                </a:lnTo>
                <a:lnTo>
                  <a:pt x="784" y="1340533"/>
                </a:lnTo>
                <a:lnTo>
                  <a:pt x="0" y="1295336"/>
                </a:lnTo>
                <a:lnTo>
                  <a:pt x="784" y="1250139"/>
                </a:lnTo>
                <a:lnTo>
                  <a:pt x="3136" y="1204986"/>
                </a:lnTo>
                <a:lnTo>
                  <a:pt x="7056" y="1159921"/>
                </a:lnTo>
                <a:lnTo>
                  <a:pt x="12544" y="1114990"/>
                </a:lnTo>
                <a:lnTo>
                  <a:pt x="19601" y="1070235"/>
                </a:lnTo>
                <a:lnTo>
                  <a:pt x="28225" y="1025703"/>
                </a:lnTo>
                <a:lnTo>
                  <a:pt x="38418" y="981436"/>
                </a:lnTo>
                <a:lnTo>
                  <a:pt x="50178" y="937479"/>
                </a:lnTo>
                <a:lnTo>
                  <a:pt x="63507" y="893877"/>
                </a:lnTo>
                <a:lnTo>
                  <a:pt x="78404" y="850674"/>
                </a:lnTo>
                <a:lnTo>
                  <a:pt x="94869" y="807914"/>
                </a:lnTo>
                <a:lnTo>
                  <a:pt x="112901" y="765641"/>
                </a:lnTo>
                <a:lnTo>
                  <a:pt x="132502" y="723901"/>
                </a:lnTo>
                <a:lnTo>
                  <a:pt x="153672" y="682736"/>
                </a:lnTo>
                <a:lnTo>
                  <a:pt x="176409" y="642192"/>
                </a:lnTo>
                <a:lnTo>
                  <a:pt x="200714" y="602312"/>
                </a:lnTo>
                <a:lnTo>
                  <a:pt x="226587" y="563141"/>
                </a:lnTo>
                <a:lnTo>
                  <a:pt x="254029" y="524724"/>
                </a:lnTo>
                <a:lnTo>
                  <a:pt x="283038" y="487105"/>
                </a:lnTo>
                <a:lnTo>
                  <a:pt x="313616" y="450327"/>
                </a:lnTo>
                <a:lnTo>
                  <a:pt x="345762" y="414436"/>
                </a:lnTo>
                <a:lnTo>
                  <a:pt x="379476" y="379475"/>
                </a:lnTo>
                <a:lnTo>
                  <a:pt x="414436" y="345762"/>
                </a:lnTo>
                <a:lnTo>
                  <a:pt x="450327" y="313616"/>
                </a:lnTo>
                <a:lnTo>
                  <a:pt x="487105" y="283038"/>
                </a:lnTo>
                <a:lnTo>
                  <a:pt x="524724" y="254029"/>
                </a:lnTo>
                <a:lnTo>
                  <a:pt x="563141" y="226587"/>
                </a:lnTo>
                <a:lnTo>
                  <a:pt x="602312" y="200714"/>
                </a:lnTo>
                <a:lnTo>
                  <a:pt x="642192" y="176409"/>
                </a:lnTo>
                <a:lnTo>
                  <a:pt x="682736" y="153672"/>
                </a:lnTo>
                <a:lnTo>
                  <a:pt x="723901" y="132502"/>
                </a:lnTo>
                <a:lnTo>
                  <a:pt x="765641" y="112901"/>
                </a:lnTo>
                <a:lnTo>
                  <a:pt x="807914" y="94869"/>
                </a:lnTo>
                <a:lnTo>
                  <a:pt x="850674" y="78404"/>
                </a:lnTo>
                <a:lnTo>
                  <a:pt x="893877" y="63507"/>
                </a:lnTo>
                <a:lnTo>
                  <a:pt x="937479" y="50178"/>
                </a:lnTo>
                <a:lnTo>
                  <a:pt x="981436" y="38418"/>
                </a:lnTo>
                <a:lnTo>
                  <a:pt x="1025703" y="28225"/>
                </a:lnTo>
                <a:lnTo>
                  <a:pt x="1070235" y="19601"/>
                </a:lnTo>
                <a:lnTo>
                  <a:pt x="1114990" y="12544"/>
                </a:lnTo>
                <a:lnTo>
                  <a:pt x="1159921" y="7056"/>
                </a:lnTo>
                <a:lnTo>
                  <a:pt x="1204986" y="3136"/>
                </a:lnTo>
                <a:lnTo>
                  <a:pt x="1250139" y="784"/>
                </a:lnTo>
                <a:lnTo>
                  <a:pt x="1295336" y="0"/>
                </a:lnTo>
                <a:lnTo>
                  <a:pt x="1340533" y="784"/>
                </a:lnTo>
                <a:lnTo>
                  <a:pt x="1385686" y="3136"/>
                </a:lnTo>
                <a:lnTo>
                  <a:pt x="1430751" y="7056"/>
                </a:lnTo>
                <a:lnTo>
                  <a:pt x="1475682" y="12544"/>
                </a:lnTo>
                <a:lnTo>
                  <a:pt x="1520437" y="19601"/>
                </a:lnTo>
                <a:lnTo>
                  <a:pt x="1564969" y="28225"/>
                </a:lnTo>
                <a:lnTo>
                  <a:pt x="1609236" y="38418"/>
                </a:lnTo>
                <a:lnTo>
                  <a:pt x="1653193" y="50178"/>
                </a:lnTo>
                <a:lnTo>
                  <a:pt x="1696795" y="63507"/>
                </a:lnTo>
                <a:lnTo>
                  <a:pt x="1739998" y="78404"/>
                </a:lnTo>
                <a:lnTo>
                  <a:pt x="1782758" y="94869"/>
                </a:lnTo>
                <a:lnTo>
                  <a:pt x="1825031" y="112901"/>
                </a:lnTo>
                <a:lnTo>
                  <a:pt x="1866771" y="132502"/>
                </a:lnTo>
                <a:lnTo>
                  <a:pt x="1907936" y="153672"/>
                </a:lnTo>
                <a:lnTo>
                  <a:pt x="1948480" y="176409"/>
                </a:lnTo>
                <a:lnTo>
                  <a:pt x="1988360" y="200714"/>
                </a:lnTo>
                <a:lnTo>
                  <a:pt x="2027531" y="226587"/>
                </a:lnTo>
                <a:lnTo>
                  <a:pt x="2065948" y="254029"/>
                </a:lnTo>
                <a:lnTo>
                  <a:pt x="2103567" y="283038"/>
                </a:lnTo>
                <a:lnTo>
                  <a:pt x="2140345" y="313616"/>
                </a:lnTo>
                <a:lnTo>
                  <a:pt x="2176236" y="345762"/>
                </a:lnTo>
                <a:lnTo>
                  <a:pt x="2211197" y="379475"/>
                </a:lnTo>
                <a:close/>
              </a:path>
            </a:pathLst>
          </a:custGeom>
          <a:ln w="6400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192395" y="3121279"/>
            <a:ext cx="842644" cy="422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spc="-190" dirty="0">
                <a:solidFill>
                  <a:srgbClr val="C1951C"/>
                </a:solidFill>
                <a:latin typeface="Geneva"/>
                <a:cs typeface="Geneva"/>
              </a:rPr>
              <a:t>Credit</a:t>
            </a:r>
            <a:endParaRPr sz="2600">
              <a:latin typeface="Geneva"/>
              <a:cs typeface="Geneva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6138671" y="1833372"/>
            <a:ext cx="3005328" cy="309905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400800" y="2057400"/>
            <a:ext cx="2590800" cy="2590800"/>
          </a:xfrm>
          <a:custGeom>
            <a:avLst/>
            <a:gdLst/>
            <a:ahLst/>
            <a:cxnLst/>
            <a:rect l="l" t="t" r="r" b="b"/>
            <a:pathLst>
              <a:path w="2590800" h="2590800">
                <a:moveTo>
                  <a:pt x="1295336" y="0"/>
                </a:moveTo>
                <a:lnTo>
                  <a:pt x="1250139" y="784"/>
                </a:lnTo>
                <a:lnTo>
                  <a:pt x="1204986" y="3136"/>
                </a:lnTo>
                <a:lnTo>
                  <a:pt x="1159921" y="7056"/>
                </a:lnTo>
                <a:lnTo>
                  <a:pt x="1114990" y="12544"/>
                </a:lnTo>
                <a:lnTo>
                  <a:pt x="1070235" y="19601"/>
                </a:lnTo>
                <a:lnTo>
                  <a:pt x="1025703" y="28225"/>
                </a:lnTo>
                <a:lnTo>
                  <a:pt x="981436" y="38418"/>
                </a:lnTo>
                <a:lnTo>
                  <a:pt x="937479" y="50178"/>
                </a:lnTo>
                <a:lnTo>
                  <a:pt x="893877" y="63507"/>
                </a:lnTo>
                <a:lnTo>
                  <a:pt x="850674" y="78404"/>
                </a:lnTo>
                <a:lnTo>
                  <a:pt x="807914" y="94869"/>
                </a:lnTo>
                <a:lnTo>
                  <a:pt x="765641" y="112901"/>
                </a:lnTo>
                <a:lnTo>
                  <a:pt x="723901" y="132502"/>
                </a:lnTo>
                <a:lnTo>
                  <a:pt x="682736" y="153672"/>
                </a:lnTo>
                <a:lnTo>
                  <a:pt x="642192" y="176409"/>
                </a:lnTo>
                <a:lnTo>
                  <a:pt x="602312" y="200714"/>
                </a:lnTo>
                <a:lnTo>
                  <a:pt x="563141" y="226587"/>
                </a:lnTo>
                <a:lnTo>
                  <a:pt x="524724" y="254029"/>
                </a:lnTo>
                <a:lnTo>
                  <a:pt x="487105" y="283038"/>
                </a:lnTo>
                <a:lnTo>
                  <a:pt x="450327" y="313616"/>
                </a:lnTo>
                <a:lnTo>
                  <a:pt x="414436" y="345762"/>
                </a:lnTo>
                <a:lnTo>
                  <a:pt x="379476" y="379475"/>
                </a:lnTo>
                <a:lnTo>
                  <a:pt x="345762" y="414436"/>
                </a:lnTo>
                <a:lnTo>
                  <a:pt x="313616" y="450327"/>
                </a:lnTo>
                <a:lnTo>
                  <a:pt x="283038" y="487105"/>
                </a:lnTo>
                <a:lnTo>
                  <a:pt x="254029" y="524724"/>
                </a:lnTo>
                <a:lnTo>
                  <a:pt x="226587" y="563141"/>
                </a:lnTo>
                <a:lnTo>
                  <a:pt x="200714" y="602312"/>
                </a:lnTo>
                <a:lnTo>
                  <a:pt x="176409" y="642192"/>
                </a:lnTo>
                <a:lnTo>
                  <a:pt x="153672" y="682736"/>
                </a:lnTo>
                <a:lnTo>
                  <a:pt x="132502" y="723901"/>
                </a:lnTo>
                <a:lnTo>
                  <a:pt x="112901" y="765641"/>
                </a:lnTo>
                <a:lnTo>
                  <a:pt x="94869" y="807914"/>
                </a:lnTo>
                <a:lnTo>
                  <a:pt x="78404" y="850674"/>
                </a:lnTo>
                <a:lnTo>
                  <a:pt x="63507" y="893877"/>
                </a:lnTo>
                <a:lnTo>
                  <a:pt x="50178" y="937479"/>
                </a:lnTo>
                <a:lnTo>
                  <a:pt x="38418" y="981436"/>
                </a:lnTo>
                <a:lnTo>
                  <a:pt x="28225" y="1025703"/>
                </a:lnTo>
                <a:lnTo>
                  <a:pt x="19601" y="1070235"/>
                </a:lnTo>
                <a:lnTo>
                  <a:pt x="12544" y="1114990"/>
                </a:lnTo>
                <a:lnTo>
                  <a:pt x="7056" y="1159921"/>
                </a:lnTo>
                <a:lnTo>
                  <a:pt x="3136" y="1204986"/>
                </a:lnTo>
                <a:lnTo>
                  <a:pt x="784" y="1250139"/>
                </a:lnTo>
                <a:lnTo>
                  <a:pt x="0" y="1295336"/>
                </a:lnTo>
                <a:lnTo>
                  <a:pt x="784" y="1340533"/>
                </a:lnTo>
                <a:lnTo>
                  <a:pt x="3136" y="1385686"/>
                </a:lnTo>
                <a:lnTo>
                  <a:pt x="7056" y="1430751"/>
                </a:lnTo>
                <a:lnTo>
                  <a:pt x="12544" y="1475682"/>
                </a:lnTo>
                <a:lnTo>
                  <a:pt x="19601" y="1520437"/>
                </a:lnTo>
                <a:lnTo>
                  <a:pt x="28225" y="1564969"/>
                </a:lnTo>
                <a:lnTo>
                  <a:pt x="38418" y="1609236"/>
                </a:lnTo>
                <a:lnTo>
                  <a:pt x="50178" y="1653193"/>
                </a:lnTo>
                <a:lnTo>
                  <a:pt x="63507" y="1696795"/>
                </a:lnTo>
                <a:lnTo>
                  <a:pt x="78404" y="1739998"/>
                </a:lnTo>
                <a:lnTo>
                  <a:pt x="94869" y="1782758"/>
                </a:lnTo>
                <a:lnTo>
                  <a:pt x="112901" y="1825031"/>
                </a:lnTo>
                <a:lnTo>
                  <a:pt x="132502" y="1866771"/>
                </a:lnTo>
                <a:lnTo>
                  <a:pt x="153672" y="1907936"/>
                </a:lnTo>
                <a:lnTo>
                  <a:pt x="176409" y="1948480"/>
                </a:lnTo>
                <a:lnTo>
                  <a:pt x="200714" y="1988360"/>
                </a:lnTo>
                <a:lnTo>
                  <a:pt x="226587" y="2027531"/>
                </a:lnTo>
                <a:lnTo>
                  <a:pt x="254029" y="2065948"/>
                </a:lnTo>
                <a:lnTo>
                  <a:pt x="283038" y="2103567"/>
                </a:lnTo>
                <a:lnTo>
                  <a:pt x="313616" y="2140345"/>
                </a:lnTo>
                <a:lnTo>
                  <a:pt x="345762" y="2176236"/>
                </a:lnTo>
                <a:lnTo>
                  <a:pt x="379476" y="2211197"/>
                </a:lnTo>
                <a:lnTo>
                  <a:pt x="414436" y="2244910"/>
                </a:lnTo>
                <a:lnTo>
                  <a:pt x="450327" y="2277056"/>
                </a:lnTo>
                <a:lnTo>
                  <a:pt x="487105" y="2307634"/>
                </a:lnTo>
                <a:lnTo>
                  <a:pt x="524724" y="2336643"/>
                </a:lnTo>
                <a:lnTo>
                  <a:pt x="563141" y="2364085"/>
                </a:lnTo>
                <a:lnTo>
                  <a:pt x="602312" y="2389958"/>
                </a:lnTo>
                <a:lnTo>
                  <a:pt x="642192" y="2414263"/>
                </a:lnTo>
                <a:lnTo>
                  <a:pt x="682736" y="2437000"/>
                </a:lnTo>
                <a:lnTo>
                  <a:pt x="723901" y="2458170"/>
                </a:lnTo>
                <a:lnTo>
                  <a:pt x="765641" y="2477771"/>
                </a:lnTo>
                <a:lnTo>
                  <a:pt x="807914" y="2495804"/>
                </a:lnTo>
                <a:lnTo>
                  <a:pt x="850674" y="2512268"/>
                </a:lnTo>
                <a:lnTo>
                  <a:pt x="893877" y="2527165"/>
                </a:lnTo>
                <a:lnTo>
                  <a:pt x="937479" y="2540494"/>
                </a:lnTo>
                <a:lnTo>
                  <a:pt x="981436" y="2552254"/>
                </a:lnTo>
                <a:lnTo>
                  <a:pt x="1025703" y="2562447"/>
                </a:lnTo>
                <a:lnTo>
                  <a:pt x="1070235" y="2571071"/>
                </a:lnTo>
                <a:lnTo>
                  <a:pt x="1114990" y="2578128"/>
                </a:lnTo>
                <a:lnTo>
                  <a:pt x="1159921" y="2583616"/>
                </a:lnTo>
                <a:lnTo>
                  <a:pt x="1204986" y="2587536"/>
                </a:lnTo>
                <a:lnTo>
                  <a:pt x="1250139" y="2589888"/>
                </a:lnTo>
                <a:lnTo>
                  <a:pt x="1295336" y="2590672"/>
                </a:lnTo>
                <a:lnTo>
                  <a:pt x="1340533" y="2589888"/>
                </a:lnTo>
                <a:lnTo>
                  <a:pt x="1385686" y="2587536"/>
                </a:lnTo>
                <a:lnTo>
                  <a:pt x="1430751" y="2583616"/>
                </a:lnTo>
                <a:lnTo>
                  <a:pt x="1475682" y="2578128"/>
                </a:lnTo>
                <a:lnTo>
                  <a:pt x="1520437" y="2571071"/>
                </a:lnTo>
                <a:lnTo>
                  <a:pt x="1564969" y="2562447"/>
                </a:lnTo>
                <a:lnTo>
                  <a:pt x="1609236" y="2552254"/>
                </a:lnTo>
                <a:lnTo>
                  <a:pt x="1653193" y="2540494"/>
                </a:lnTo>
                <a:lnTo>
                  <a:pt x="1696795" y="2527165"/>
                </a:lnTo>
                <a:lnTo>
                  <a:pt x="1739998" y="2512268"/>
                </a:lnTo>
                <a:lnTo>
                  <a:pt x="1782758" y="2495804"/>
                </a:lnTo>
                <a:lnTo>
                  <a:pt x="1825031" y="2477771"/>
                </a:lnTo>
                <a:lnTo>
                  <a:pt x="1866771" y="2458170"/>
                </a:lnTo>
                <a:lnTo>
                  <a:pt x="1907936" y="2437000"/>
                </a:lnTo>
                <a:lnTo>
                  <a:pt x="1948480" y="2414263"/>
                </a:lnTo>
                <a:lnTo>
                  <a:pt x="1988360" y="2389958"/>
                </a:lnTo>
                <a:lnTo>
                  <a:pt x="2027531" y="2364085"/>
                </a:lnTo>
                <a:lnTo>
                  <a:pt x="2065948" y="2336643"/>
                </a:lnTo>
                <a:lnTo>
                  <a:pt x="2103567" y="2307634"/>
                </a:lnTo>
                <a:lnTo>
                  <a:pt x="2140345" y="2277056"/>
                </a:lnTo>
                <a:lnTo>
                  <a:pt x="2176236" y="2244910"/>
                </a:lnTo>
                <a:lnTo>
                  <a:pt x="2211197" y="2211197"/>
                </a:lnTo>
                <a:lnTo>
                  <a:pt x="2244910" y="2176236"/>
                </a:lnTo>
                <a:lnTo>
                  <a:pt x="2277056" y="2140345"/>
                </a:lnTo>
                <a:lnTo>
                  <a:pt x="2307634" y="2103567"/>
                </a:lnTo>
                <a:lnTo>
                  <a:pt x="2336643" y="2065948"/>
                </a:lnTo>
                <a:lnTo>
                  <a:pt x="2364085" y="2027531"/>
                </a:lnTo>
                <a:lnTo>
                  <a:pt x="2389958" y="1988360"/>
                </a:lnTo>
                <a:lnTo>
                  <a:pt x="2414263" y="1948480"/>
                </a:lnTo>
                <a:lnTo>
                  <a:pt x="2437000" y="1907936"/>
                </a:lnTo>
                <a:lnTo>
                  <a:pt x="2458170" y="1866771"/>
                </a:lnTo>
                <a:lnTo>
                  <a:pt x="2477771" y="1825031"/>
                </a:lnTo>
                <a:lnTo>
                  <a:pt x="2495804" y="1782758"/>
                </a:lnTo>
                <a:lnTo>
                  <a:pt x="2512268" y="1739998"/>
                </a:lnTo>
                <a:lnTo>
                  <a:pt x="2527165" y="1696795"/>
                </a:lnTo>
                <a:lnTo>
                  <a:pt x="2540494" y="1653193"/>
                </a:lnTo>
                <a:lnTo>
                  <a:pt x="2552254" y="1609236"/>
                </a:lnTo>
                <a:lnTo>
                  <a:pt x="2562447" y="1564969"/>
                </a:lnTo>
                <a:lnTo>
                  <a:pt x="2571071" y="1520437"/>
                </a:lnTo>
                <a:lnTo>
                  <a:pt x="2578128" y="1475682"/>
                </a:lnTo>
                <a:lnTo>
                  <a:pt x="2583616" y="1430751"/>
                </a:lnTo>
                <a:lnTo>
                  <a:pt x="2587536" y="1385686"/>
                </a:lnTo>
                <a:lnTo>
                  <a:pt x="2589888" y="1340533"/>
                </a:lnTo>
                <a:lnTo>
                  <a:pt x="2590673" y="1295336"/>
                </a:lnTo>
                <a:lnTo>
                  <a:pt x="2589888" y="1250139"/>
                </a:lnTo>
                <a:lnTo>
                  <a:pt x="2587536" y="1204986"/>
                </a:lnTo>
                <a:lnTo>
                  <a:pt x="2583616" y="1159921"/>
                </a:lnTo>
                <a:lnTo>
                  <a:pt x="2578128" y="1114990"/>
                </a:lnTo>
                <a:lnTo>
                  <a:pt x="2571071" y="1070235"/>
                </a:lnTo>
                <a:lnTo>
                  <a:pt x="2562447" y="1025703"/>
                </a:lnTo>
                <a:lnTo>
                  <a:pt x="2552254" y="981436"/>
                </a:lnTo>
                <a:lnTo>
                  <a:pt x="2540494" y="937479"/>
                </a:lnTo>
                <a:lnTo>
                  <a:pt x="2527165" y="893877"/>
                </a:lnTo>
                <a:lnTo>
                  <a:pt x="2512268" y="850674"/>
                </a:lnTo>
                <a:lnTo>
                  <a:pt x="2495804" y="807914"/>
                </a:lnTo>
                <a:lnTo>
                  <a:pt x="2477771" y="765641"/>
                </a:lnTo>
                <a:lnTo>
                  <a:pt x="2458170" y="723901"/>
                </a:lnTo>
                <a:lnTo>
                  <a:pt x="2437000" y="682736"/>
                </a:lnTo>
                <a:lnTo>
                  <a:pt x="2414263" y="642192"/>
                </a:lnTo>
                <a:lnTo>
                  <a:pt x="2389958" y="602312"/>
                </a:lnTo>
                <a:lnTo>
                  <a:pt x="2364085" y="563141"/>
                </a:lnTo>
                <a:lnTo>
                  <a:pt x="2336643" y="524724"/>
                </a:lnTo>
                <a:lnTo>
                  <a:pt x="2307634" y="487105"/>
                </a:lnTo>
                <a:lnTo>
                  <a:pt x="2277056" y="450327"/>
                </a:lnTo>
                <a:lnTo>
                  <a:pt x="2244910" y="414436"/>
                </a:lnTo>
                <a:lnTo>
                  <a:pt x="2211197" y="379475"/>
                </a:lnTo>
                <a:lnTo>
                  <a:pt x="2176236" y="345762"/>
                </a:lnTo>
                <a:lnTo>
                  <a:pt x="2140345" y="313616"/>
                </a:lnTo>
                <a:lnTo>
                  <a:pt x="2103567" y="283038"/>
                </a:lnTo>
                <a:lnTo>
                  <a:pt x="2065948" y="254029"/>
                </a:lnTo>
                <a:lnTo>
                  <a:pt x="2027531" y="226587"/>
                </a:lnTo>
                <a:lnTo>
                  <a:pt x="1988360" y="200714"/>
                </a:lnTo>
                <a:lnTo>
                  <a:pt x="1948480" y="176409"/>
                </a:lnTo>
                <a:lnTo>
                  <a:pt x="1907936" y="153672"/>
                </a:lnTo>
                <a:lnTo>
                  <a:pt x="1866771" y="132502"/>
                </a:lnTo>
                <a:lnTo>
                  <a:pt x="1825031" y="112901"/>
                </a:lnTo>
                <a:lnTo>
                  <a:pt x="1782758" y="94869"/>
                </a:lnTo>
                <a:lnTo>
                  <a:pt x="1739998" y="78404"/>
                </a:lnTo>
                <a:lnTo>
                  <a:pt x="1696795" y="63507"/>
                </a:lnTo>
                <a:lnTo>
                  <a:pt x="1653193" y="50178"/>
                </a:lnTo>
                <a:lnTo>
                  <a:pt x="1609236" y="38418"/>
                </a:lnTo>
                <a:lnTo>
                  <a:pt x="1564969" y="28225"/>
                </a:lnTo>
                <a:lnTo>
                  <a:pt x="1520437" y="19601"/>
                </a:lnTo>
                <a:lnTo>
                  <a:pt x="1475682" y="12544"/>
                </a:lnTo>
                <a:lnTo>
                  <a:pt x="1430751" y="7056"/>
                </a:lnTo>
                <a:lnTo>
                  <a:pt x="1385686" y="3136"/>
                </a:lnTo>
                <a:lnTo>
                  <a:pt x="1340533" y="784"/>
                </a:lnTo>
                <a:lnTo>
                  <a:pt x="1295336" y="0"/>
                </a:lnTo>
                <a:close/>
              </a:path>
            </a:pathLst>
          </a:custGeom>
          <a:solidFill>
            <a:srgbClr val="1629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400800" y="2057400"/>
            <a:ext cx="2590800" cy="2590800"/>
          </a:xfrm>
          <a:custGeom>
            <a:avLst/>
            <a:gdLst/>
            <a:ahLst/>
            <a:cxnLst/>
            <a:rect l="l" t="t" r="r" b="b"/>
            <a:pathLst>
              <a:path w="2590800" h="2590800">
                <a:moveTo>
                  <a:pt x="2211197" y="379475"/>
                </a:moveTo>
                <a:lnTo>
                  <a:pt x="2244910" y="414436"/>
                </a:lnTo>
                <a:lnTo>
                  <a:pt x="2277056" y="450327"/>
                </a:lnTo>
                <a:lnTo>
                  <a:pt x="2307634" y="487105"/>
                </a:lnTo>
                <a:lnTo>
                  <a:pt x="2336643" y="524724"/>
                </a:lnTo>
                <a:lnTo>
                  <a:pt x="2364085" y="563141"/>
                </a:lnTo>
                <a:lnTo>
                  <a:pt x="2389958" y="602312"/>
                </a:lnTo>
                <a:lnTo>
                  <a:pt x="2414263" y="642192"/>
                </a:lnTo>
                <a:lnTo>
                  <a:pt x="2437000" y="682736"/>
                </a:lnTo>
                <a:lnTo>
                  <a:pt x="2458170" y="723901"/>
                </a:lnTo>
                <a:lnTo>
                  <a:pt x="2477771" y="765641"/>
                </a:lnTo>
                <a:lnTo>
                  <a:pt x="2495804" y="807914"/>
                </a:lnTo>
                <a:lnTo>
                  <a:pt x="2512268" y="850674"/>
                </a:lnTo>
                <a:lnTo>
                  <a:pt x="2527165" y="893877"/>
                </a:lnTo>
                <a:lnTo>
                  <a:pt x="2540494" y="937479"/>
                </a:lnTo>
                <a:lnTo>
                  <a:pt x="2552254" y="981436"/>
                </a:lnTo>
                <a:lnTo>
                  <a:pt x="2562447" y="1025703"/>
                </a:lnTo>
                <a:lnTo>
                  <a:pt x="2571071" y="1070235"/>
                </a:lnTo>
                <a:lnTo>
                  <a:pt x="2578128" y="1114990"/>
                </a:lnTo>
                <a:lnTo>
                  <a:pt x="2583616" y="1159921"/>
                </a:lnTo>
                <a:lnTo>
                  <a:pt x="2587536" y="1204986"/>
                </a:lnTo>
                <a:lnTo>
                  <a:pt x="2589888" y="1250139"/>
                </a:lnTo>
                <a:lnTo>
                  <a:pt x="2590673" y="1295336"/>
                </a:lnTo>
                <a:lnTo>
                  <a:pt x="2589888" y="1340533"/>
                </a:lnTo>
                <a:lnTo>
                  <a:pt x="2587536" y="1385686"/>
                </a:lnTo>
                <a:lnTo>
                  <a:pt x="2583616" y="1430751"/>
                </a:lnTo>
                <a:lnTo>
                  <a:pt x="2578128" y="1475682"/>
                </a:lnTo>
                <a:lnTo>
                  <a:pt x="2571071" y="1520437"/>
                </a:lnTo>
                <a:lnTo>
                  <a:pt x="2562447" y="1564969"/>
                </a:lnTo>
                <a:lnTo>
                  <a:pt x="2552254" y="1609236"/>
                </a:lnTo>
                <a:lnTo>
                  <a:pt x="2540494" y="1653193"/>
                </a:lnTo>
                <a:lnTo>
                  <a:pt x="2527165" y="1696795"/>
                </a:lnTo>
                <a:lnTo>
                  <a:pt x="2512268" y="1739998"/>
                </a:lnTo>
                <a:lnTo>
                  <a:pt x="2495804" y="1782758"/>
                </a:lnTo>
                <a:lnTo>
                  <a:pt x="2477771" y="1825031"/>
                </a:lnTo>
                <a:lnTo>
                  <a:pt x="2458170" y="1866771"/>
                </a:lnTo>
                <a:lnTo>
                  <a:pt x="2437000" y="1907936"/>
                </a:lnTo>
                <a:lnTo>
                  <a:pt x="2414263" y="1948480"/>
                </a:lnTo>
                <a:lnTo>
                  <a:pt x="2389958" y="1988360"/>
                </a:lnTo>
                <a:lnTo>
                  <a:pt x="2364085" y="2027531"/>
                </a:lnTo>
                <a:lnTo>
                  <a:pt x="2336643" y="2065948"/>
                </a:lnTo>
                <a:lnTo>
                  <a:pt x="2307634" y="2103567"/>
                </a:lnTo>
                <a:lnTo>
                  <a:pt x="2277056" y="2140345"/>
                </a:lnTo>
                <a:lnTo>
                  <a:pt x="2244910" y="2176236"/>
                </a:lnTo>
                <a:lnTo>
                  <a:pt x="2211197" y="2211197"/>
                </a:lnTo>
                <a:lnTo>
                  <a:pt x="2176236" y="2244910"/>
                </a:lnTo>
                <a:lnTo>
                  <a:pt x="2140345" y="2277056"/>
                </a:lnTo>
                <a:lnTo>
                  <a:pt x="2103567" y="2307634"/>
                </a:lnTo>
                <a:lnTo>
                  <a:pt x="2065948" y="2336643"/>
                </a:lnTo>
                <a:lnTo>
                  <a:pt x="2027531" y="2364085"/>
                </a:lnTo>
                <a:lnTo>
                  <a:pt x="1988360" y="2389958"/>
                </a:lnTo>
                <a:lnTo>
                  <a:pt x="1948480" y="2414263"/>
                </a:lnTo>
                <a:lnTo>
                  <a:pt x="1907936" y="2437000"/>
                </a:lnTo>
                <a:lnTo>
                  <a:pt x="1866771" y="2458170"/>
                </a:lnTo>
                <a:lnTo>
                  <a:pt x="1825031" y="2477771"/>
                </a:lnTo>
                <a:lnTo>
                  <a:pt x="1782758" y="2495804"/>
                </a:lnTo>
                <a:lnTo>
                  <a:pt x="1739998" y="2512268"/>
                </a:lnTo>
                <a:lnTo>
                  <a:pt x="1696795" y="2527165"/>
                </a:lnTo>
                <a:lnTo>
                  <a:pt x="1653193" y="2540494"/>
                </a:lnTo>
                <a:lnTo>
                  <a:pt x="1609236" y="2552254"/>
                </a:lnTo>
                <a:lnTo>
                  <a:pt x="1564969" y="2562447"/>
                </a:lnTo>
                <a:lnTo>
                  <a:pt x="1520437" y="2571071"/>
                </a:lnTo>
                <a:lnTo>
                  <a:pt x="1475682" y="2578128"/>
                </a:lnTo>
                <a:lnTo>
                  <a:pt x="1430751" y="2583616"/>
                </a:lnTo>
                <a:lnTo>
                  <a:pt x="1385686" y="2587536"/>
                </a:lnTo>
                <a:lnTo>
                  <a:pt x="1340533" y="2589888"/>
                </a:lnTo>
                <a:lnTo>
                  <a:pt x="1295336" y="2590672"/>
                </a:lnTo>
                <a:lnTo>
                  <a:pt x="1250139" y="2589888"/>
                </a:lnTo>
                <a:lnTo>
                  <a:pt x="1204986" y="2587536"/>
                </a:lnTo>
                <a:lnTo>
                  <a:pt x="1159921" y="2583616"/>
                </a:lnTo>
                <a:lnTo>
                  <a:pt x="1114990" y="2578128"/>
                </a:lnTo>
                <a:lnTo>
                  <a:pt x="1070235" y="2571071"/>
                </a:lnTo>
                <a:lnTo>
                  <a:pt x="1025703" y="2562447"/>
                </a:lnTo>
                <a:lnTo>
                  <a:pt x="981436" y="2552254"/>
                </a:lnTo>
                <a:lnTo>
                  <a:pt x="937479" y="2540494"/>
                </a:lnTo>
                <a:lnTo>
                  <a:pt x="893877" y="2527165"/>
                </a:lnTo>
                <a:lnTo>
                  <a:pt x="850674" y="2512268"/>
                </a:lnTo>
                <a:lnTo>
                  <a:pt x="807914" y="2495803"/>
                </a:lnTo>
                <a:lnTo>
                  <a:pt x="765641" y="2477771"/>
                </a:lnTo>
                <a:lnTo>
                  <a:pt x="723901" y="2458170"/>
                </a:lnTo>
                <a:lnTo>
                  <a:pt x="682736" y="2437000"/>
                </a:lnTo>
                <a:lnTo>
                  <a:pt x="642192" y="2414263"/>
                </a:lnTo>
                <a:lnTo>
                  <a:pt x="602312" y="2389958"/>
                </a:lnTo>
                <a:lnTo>
                  <a:pt x="563141" y="2364085"/>
                </a:lnTo>
                <a:lnTo>
                  <a:pt x="524724" y="2336643"/>
                </a:lnTo>
                <a:lnTo>
                  <a:pt x="487105" y="2307634"/>
                </a:lnTo>
                <a:lnTo>
                  <a:pt x="450327" y="2277056"/>
                </a:lnTo>
                <a:lnTo>
                  <a:pt x="414436" y="2244910"/>
                </a:lnTo>
                <a:lnTo>
                  <a:pt x="379476" y="2211197"/>
                </a:lnTo>
                <a:lnTo>
                  <a:pt x="345762" y="2176236"/>
                </a:lnTo>
                <a:lnTo>
                  <a:pt x="313616" y="2140345"/>
                </a:lnTo>
                <a:lnTo>
                  <a:pt x="283038" y="2103567"/>
                </a:lnTo>
                <a:lnTo>
                  <a:pt x="254029" y="2065948"/>
                </a:lnTo>
                <a:lnTo>
                  <a:pt x="226587" y="2027531"/>
                </a:lnTo>
                <a:lnTo>
                  <a:pt x="200714" y="1988360"/>
                </a:lnTo>
                <a:lnTo>
                  <a:pt x="176409" y="1948480"/>
                </a:lnTo>
                <a:lnTo>
                  <a:pt x="153672" y="1907936"/>
                </a:lnTo>
                <a:lnTo>
                  <a:pt x="132502" y="1866771"/>
                </a:lnTo>
                <a:lnTo>
                  <a:pt x="112901" y="1825031"/>
                </a:lnTo>
                <a:lnTo>
                  <a:pt x="94869" y="1782758"/>
                </a:lnTo>
                <a:lnTo>
                  <a:pt x="78404" y="1739998"/>
                </a:lnTo>
                <a:lnTo>
                  <a:pt x="63507" y="1696795"/>
                </a:lnTo>
                <a:lnTo>
                  <a:pt x="50178" y="1653193"/>
                </a:lnTo>
                <a:lnTo>
                  <a:pt x="38418" y="1609236"/>
                </a:lnTo>
                <a:lnTo>
                  <a:pt x="28225" y="1564969"/>
                </a:lnTo>
                <a:lnTo>
                  <a:pt x="19601" y="1520437"/>
                </a:lnTo>
                <a:lnTo>
                  <a:pt x="12544" y="1475682"/>
                </a:lnTo>
                <a:lnTo>
                  <a:pt x="7056" y="1430751"/>
                </a:lnTo>
                <a:lnTo>
                  <a:pt x="3136" y="1385686"/>
                </a:lnTo>
                <a:lnTo>
                  <a:pt x="784" y="1340533"/>
                </a:lnTo>
                <a:lnTo>
                  <a:pt x="0" y="1295336"/>
                </a:lnTo>
                <a:lnTo>
                  <a:pt x="784" y="1250139"/>
                </a:lnTo>
                <a:lnTo>
                  <a:pt x="3136" y="1204986"/>
                </a:lnTo>
                <a:lnTo>
                  <a:pt x="7056" y="1159921"/>
                </a:lnTo>
                <a:lnTo>
                  <a:pt x="12544" y="1114990"/>
                </a:lnTo>
                <a:lnTo>
                  <a:pt x="19601" y="1070235"/>
                </a:lnTo>
                <a:lnTo>
                  <a:pt x="28225" y="1025703"/>
                </a:lnTo>
                <a:lnTo>
                  <a:pt x="38418" y="981436"/>
                </a:lnTo>
                <a:lnTo>
                  <a:pt x="50178" y="937479"/>
                </a:lnTo>
                <a:lnTo>
                  <a:pt x="63507" y="893877"/>
                </a:lnTo>
                <a:lnTo>
                  <a:pt x="78404" y="850674"/>
                </a:lnTo>
                <a:lnTo>
                  <a:pt x="94869" y="807914"/>
                </a:lnTo>
                <a:lnTo>
                  <a:pt x="112901" y="765641"/>
                </a:lnTo>
                <a:lnTo>
                  <a:pt x="132502" y="723901"/>
                </a:lnTo>
                <a:lnTo>
                  <a:pt x="153672" y="682736"/>
                </a:lnTo>
                <a:lnTo>
                  <a:pt x="176409" y="642192"/>
                </a:lnTo>
                <a:lnTo>
                  <a:pt x="200714" y="602312"/>
                </a:lnTo>
                <a:lnTo>
                  <a:pt x="226587" y="563141"/>
                </a:lnTo>
                <a:lnTo>
                  <a:pt x="254029" y="524724"/>
                </a:lnTo>
                <a:lnTo>
                  <a:pt x="283038" y="487105"/>
                </a:lnTo>
                <a:lnTo>
                  <a:pt x="313616" y="450327"/>
                </a:lnTo>
                <a:lnTo>
                  <a:pt x="345762" y="414436"/>
                </a:lnTo>
                <a:lnTo>
                  <a:pt x="379476" y="379475"/>
                </a:lnTo>
                <a:lnTo>
                  <a:pt x="414436" y="345762"/>
                </a:lnTo>
                <a:lnTo>
                  <a:pt x="450327" y="313616"/>
                </a:lnTo>
                <a:lnTo>
                  <a:pt x="487105" y="283038"/>
                </a:lnTo>
                <a:lnTo>
                  <a:pt x="524724" y="254029"/>
                </a:lnTo>
                <a:lnTo>
                  <a:pt x="563141" y="226587"/>
                </a:lnTo>
                <a:lnTo>
                  <a:pt x="602312" y="200714"/>
                </a:lnTo>
                <a:lnTo>
                  <a:pt x="642192" y="176409"/>
                </a:lnTo>
                <a:lnTo>
                  <a:pt x="682736" y="153672"/>
                </a:lnTo>
                <a:lnTo>
                  <a:pt x="723901" y="132502"/>
                </a:lnTo>
                <a:lnTo>
                  <a:pt x="765641" y="112901"/>
                </a:lnTo>
                <a:lnTo>
                  <a:pt x="807914" y="94869"/>
                </a:lnTo>
                <a:lnTo>
                  <a:pt x="850674" y="78404"/>
                </a:lnTo>
                <a:lnTo>
                  <a:pt x="893877" y="63507"/>
                </a:lnTo>
                <a:lnTo>
                  <a:pt x="937479" y="50178"/>
                </a:lnTo>
                <a:lnTo>
                  <a:pt x="981436" y="38418"/>
                </a:lnTo>
                <a:lnTo>
                  <a:pt x="1025703" y="28225"/>
                </a:lnTo>
                <a:lnTo>
                  <a:pt x="1070235" y="19601"/>
                </a:lnTo>
                <a:lnTo>
                  <a:pt x="1114990" y="12544"/>
                </a:lnTo>
                <a:lnTo>
                  <a:pt x="1159921" y="7056"/>
                </a:lnTo>
                <a:lnTo>
                  <a:pt x="1204986" y="3136"/>
                </a:lnTo>
                <a:lnTo>
                  <a:pt x="1250139" y="784"/>
                </a:lnTo>
                <a:lnTo>
                  <a:pt x="1295336" y="0"/>
                </a:lnTo>
                <a:lnTo>
                  <a:pt x="1340533" y="784"/>
                </a:lnTo>
                <a:lnTo>
                  <a:pt x="1385686" y="3136"/>
                </a:lnTo>
                <a:lnTo>
                  <a:pt x="1430751" y="7056"/>
                </a:lnTo>
                <a:lnTo>
                  <a:pt x="1475682" y="12544"/>
                </a:lnTo>
                <a:lnTo>
                  <a:pt x="1520437" y="19601"/>
                </a:lnTo>
                <a:lnTo>
                  <a:pt x="1564969" y="28225"/>
                </a:lnTo>
                <a:lnTo>
                  <a:pt x="1609236" y="38418"/>
                </a:lnTo>
                <a:lnTo>
                  <a:pt x="1653193" y="50178"/>
                </a:lnTo>
                <a:lnTo>
                  <a:pt x="1696795" y="63507"/>
                </a:lnTo>
                <a:lnTo>
                  <a:pt x="1739998" y="78404"/>
                </a:lnTo>
                <a:lnTo>
                  <a:pt x="1782758" y="94869"/>
                </a:lnTo>
                <a:lnTo>
                  <a:pt x="1825031" y="112901"/>
                </a:lnTo>
                <a:lnTo>
                  <a:pt x="1866771" y="132502"/>
                </a:lnTo>
                <a:lnTo>
                  <a:pt x="1907936" y="153672"/>
                </a:lnTo>
                <a:lnTo>
                  <a:pt x="1948480" y="176409"/>
                </a:lnTo>
                <a:lnTo>
                  <a:pt x="1988360" y="200714"/>
                </a:lnTo>
                <a:lnTo>
                  <a:pt x="2027531" y="226587"/>
                </a:lnTo>
                <a:lnTo>
                  <a:pt x="2065948" y="254029"/>
                </a:lnTo>
                <a:lnTo>
                  <a:pt x="2103567" y="283038"/>
                </a:lnTo>
                <a:lnTo>
                  <a:pt x="2140345" y="313616"/>
                </a:lnTo>
                <a:lnTo>
                  <a:pt x="2176236" y="345762"/>
                </a:lnTo>
                <a:lnTo>
                  <a:pt x="2211197" y="379475"/>
                </a:lnTo>
                <a:close/>
              </a:path>
            </a:pathLst>
          </a:custGeom>
          <a:ln w="6400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7037578" y="3121279"/>
            <a:ext cx="1317625" cy="422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spc="-254" dirty="0">
                <a:solidFill>
                  <a:srgbClr val="C1951C"/>
                </a:solidFill>
                <a:latin typeface="Geneva"/>
                <a:cs typeface="Geneva"/>
              </a:rPr>
              <a:t>Longevity</a:t>
            </a:r>
            <a:endParaRPr sz="2600">
              <a:latin typeface="Geneva"/>
              <a:cs typeface="Geneva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21596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45" dirty="0"/>
              <a:t>Objectives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1119885"/>
            <a:ext cx="8113395" cy="3226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40767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60" dirty="0">
                <a:solidFill>
                  <a:srgbClr val="122E5A"/>
                </a:solidFill>
                <a:latin typeface="Geneva"/>
                <a:cs typeface="Geneva"/>
              </a:rPr>
              <a:t>Identify </a:t>
            </a:r>
            <a:r>
              <a:rPr sz="3000" spc="-215" dirty="0">
                <a:solidFill>
                  <a:srgbClr val="122E5A"/>
                </a:solidFill>
                <a:latin typeface="Geneva"/>
                <a:cs typeface="Geneva"/>
              </a:rPr>
              <a:t>the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common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risks </a:t>
            </a:r>
            <a:r>
              <a:rPr sz="3000" spc="-110" dirty="0">
                <a:solidFill>
                  <a:srgbClr val="122E5A"/>
                </a:solidFill>
                <a:latin typeface="Geneva"/>
                <a:cs typeface="Geneva"/>
              </a:rPr>
              <a:t>associated </a:t>
            </a:r>
            <a:r>
              <a:rPr sz="3000" spc="-200" dirty="0">
                <a:solidFill>
                  <a:srgbClr val="122E5A"/>
                </a:solidFill>
                <a:latin typeface="Geneva"/>
                <a:cs typeface="Geneva"/>
              </a:rPr>
              <a:t>with</a:t>
            </a:r>
            <a:r>
              <a:rPr sz="3000" spc="-35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5" dirty="0">
                <a:solidFill>
                  <a:srgbClr val="122E5A"/>
                </a:solidFill>
                <a:latin typeface="Geneva"/>
                <a:cs typeface="Geneva"/>
              </a:rPr>
              <a:t>a  </a:t>
            </a:r>
            <a:r>
              <a:rPr sz="3000" spc="-60" dirty="0">
                <a:solidFill>
                  <a:srgbClr val="122E5A"/>
                </a:solidFill>
                <a:latin typeface="Geneva"/>
                <a:cs typeface="Geneva"/>
              </a:rPr>
              <a:t>small</a:t>
            </a:r>
            <a:r>
              <a:rPr sz="3000" spc="-18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business</a:t>
            </a:r>
            <a:endParaRPr sz="3000">
              <a:latin typeface="Geneva"/>
              <a:cs typeface="Geneva"/>
            </a:endParaRPr>
          </a:p>
          <a:p>
            <a:pPr marL="355600" marR="5080" indent="-342900">
              <a:lnSpc>
                <a:spcPct val="100000"/>
              </a:lnSpc>
              <a:spcBef>
                <a:spcPts val="18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60" dirty="0">
                <a:solidFill>
                  <a:srgbClr val="122E5A"/>
                </a:solidFill>
                <a:latin typeface="Geneva"/>
                <a:cs typeface="Geneva"/>
              </a:rPr>
              <a:t>Identify </a:t>
            </a:r>
            <a:r>
              <a:rPr sz="3000" spc="-215" dirty="0">
                <a:solidFill>
                  <a:srgbClr val="122E5A"/>
                </a:solidFill>
                <a:latin typeface="Geneva"/>
                <a:cs typeface="Geneva"/>
              </a:rPr>
              <a:t>the </a:t>
            </a:r>
            <a:r>
              <a:rPr sz="3000" spc="-125" dirty="0">
                <a:solidFill>
                  <a:srgbClr val="122E5A"/>
                </a:solidFill>
                <a:latin typeface="Geneva"/>
                <a:cs typeface="Geneva"/>
              </a:rPr>
              <a:t>external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and </a:t>
            </a:r>
            <a:r>
              <a:rPr sz="3000" spc="-120" dirty="0">
                <a:solidFill>
                  <a:srgbClr val="122E5A"/>
                </a:solidFill>
                <a:latin typeface="Geneva"/>
                <a:cs typeface="Geneva"/>
              </a:rPr>
              <a:t>internal </a:t>
            </a:r>
            <a:r>
              <a:rPr sz="3000" spc="-190" dirty="0">
                <a:solidFill>
                  <a:srgbClr val="122E5A"/>
                </a:solidFill>
                <a:latin typeface="Geneva"/>
                <a:cs typeface="Geneva"/>
              </a:rPr>
              <a:t>factors</a:t>
            </a:r>
            <a:r>
              <a:rPr sz="3000" spc="-36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which  </a:t>
            </a:r>
            <a:r>
              <a:rPr sz="3000" spc="-229" dirty="0">
                <a:solidFill>
                  <a:srgbClr val="122E5A"/>
                </a:solidFill>
                <a:latin typeface="Geneva"/>
                <a:cs typeface="Geneva"/>
              </a:rPr>
              <a:t>affect </a:t>
            </a:r>
            <a:r>
              <a:rPr sz="3000" spc="-90" dirty="0">
                <a:solidFill>
                  <a:srgbClr val="122E5A"/>
                </a:solidFill>
                <a:latin typeface="Geneva"/>
                <a:cs typeface="Geneva"/>
              </a:rPr>
              <a:t>risk </a:t>
            </a:r>
            <a:r>
              <a:rPr sz="3000" spc="-220" dirty="0">
                <a:solidFill>
                  <a:srgbClr val="122E5A"/>
                </a:solidFill>
                <a:latin typeface="Geneva"/>
                <a:cs typeface="Geneva"/>
              </a:rPr>
              <a:t>for </a:t>
            </a:r>
            <a:r>
              <a:rPr sz="3000" spc="5" dirty="0">
                <a:solidFill>
                  <a:srgbClr val="122E5A"/>
                </a:solidFill>
                <a:latin typeface="Geneva"/>
                <a:cs typeface="Geneva"/>
              </a:rPr>
              <a:t>a </a:t>
            </a:r>
            <a:r>
              <a:rPr sz="3000" spc="-60" dirty="0">
                <a:solidFill>
                  <a:srgbClr val="122E5A"/>
                </a:solidFill>
                <a:latin typeface="Geneva"/>
                <a:cs typeface="Geneva"/>
              </a:rPr>
              <a:t>small</a:t>
            </a:r>
            <a:r>
              <a:rPr sz="3000" spc="-32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business</a:t>
            </a:r>
            <a:endParaRPr sz="3000">
              <a:latin typeface="Geneva"/>
              <a:cs typeface="Geneva"/>
            </a:endParaRPr>
          </a:p>
          <a:p>
            <a:pPr marL="355600" marR="216535" indent="-342900">
              <a:lnSpc>
                <a:spcPct val="100000"/>
              </a:lnSpc>
              <a:spcBef>
                <a:spcPts val="18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60" dirty="0">
                <a:solidFill>
                  <a:srgbClr val="122E5A"/>
                </a:solidFill>
                <a:latin typeface="Geneva"/>
                <a:cs typeface="Geneva"/>
              </a:rPr>
              <a:t>Identify </a:t>
            </a: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situations </a:t>
            </a: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which </a:t>
            </a:r>
            <a:r>
              <a:rPr sz="3000" spc="-130" dirty="0">
                <a:solidFill>
                  <a:srgbClr val="122E5A"/>
                </a:solidFill>
                <a:latin typeface="Geneva"/>
                <a:cs typeface="Geneva"/>
              </a:rPr>
              <a:t>may </a:t>
            </a:r>
            <a:r>
              <a:rPr sz="3000" spc="-60" dirty="0">
                <a:solidFill>
                  <a:srgbClr val="122E5A"/>
                </a:solidFill>
                <a:latin typeface="Geneva"/>
                <a:cs typeface="Geneva"/>
              </a:rPr>
              <a:t>cause </a:t>
            </a:r>
            <a:r>
              <a:rPr sz="3000" spc="-85" dirty="0">
                <a:solidFill>
                  <a:srgbClr val="122E5A"/>
                </a:solidFill>
                <a:latin typeface="Geneva"/>
                <a:cs typeface="Geneva"/>
              </a:rPr>
              <a:t>risk </a:t>
            </a:r>
            <a:r>
              <a:rPr sz="3000" spc="-215" dirty="0">
                <a:solidFill>
                  <a:srgbClr val="122E5A"/>
                </a:solidFill>
                <a:latin typeface="Geneva"/>
                <a:cs typeface="Geneva"/>
              </a:rPr>
              <a:t>for</a:t>
            </a:r>
            <a:r>
              <a:rPr sz="3000" spc="-59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5" dirty="0">
                <a:solidFill>
                  <a:srgbClr val="122E5A"/>
                </a:solidFill>
                <a:latin typeface="Geneva"/>
                <a:cs typeface="Geneva"/>
              </a:rPr>
              <a:t>a  </a:t>
            </a:r>
            <a:r>
              <a:rPr sz="3000" spc="-60" dirty="0">
                <a:solidFill>
                  <a:srgbClr val="122E5A"/>
                </a:solidFill>
                <a:latin typeface="Geneva"/>
                <a:cs typeface="Geneva"/>
              </a:rPr>
              <a:t>small</a:t>
            </a:r>
            <a:r>
              <a:rPr sz="3000" spc="-18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business</a:t>
            </a:r>
            <a:endParaRPr sz="30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15414" y="2589403"/>
            <a:ext cx="531114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47700" marR="5080" indent="-635635">
              <a:lnSpc>
                <a:spcPct val="100000"/>
              </a:lnSpc>
              <a:spcBef>
                <a:spcPts val="100"/>
              </a:spcBef>
            </a:pPr>
            <a:r>
              <a:rPr spc="50" dirty="0"/>
              <a:t>Risk </a:t>
            </a:r>
            <a:r>
              <a:rPr spc="-150" dirty="0"/>
              <a:t>Control</a:t>
            </a:r>
            <a:r>
              <a:rPr spc="-509" dirty="0"/>
              <a:t> </a:t>
            </a:r>
            <a:r>
              <a:rPr spc="-120" dirty="0"/>
              <a:t>Management  </a:t>
            </a:r>
            <a:r>
              <a:rPr spc="-85" dirty="0"/>
              <a:t>and</a:t>
            </a:r>
            <a:r>
              <a:rPr spc="-225" dirty="0"/>
              <a:t> </a:t>
            </a:r>
            <a:r>
              <a:rPr spc="-165" dirty="0"/>
              <a:t>Implementation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49295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30" dirty="0"/>
              <a:t>Equipment </a:t>
            </a:r>
            <a:r>
              <a:rPr spc="-85" dirty="0"/>
              <a:t>and</a:t>
            </a:r>
            <a:r>
              <a:rPr spc="-320" dirty="0"/>
              <a:t> </a:t>
            </a:r>
            <a:r>
              <a:rPr spc="-140" dirty="0"/>
              <a:t>Vendors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875223"/>
            <a:ext cx="8130540" cy="3125470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60" dirty="0">
                <a:solidFill>
                  <a:srgbClr val="122E5A"/>
                </a:solidFill>
                <a:latin typeface="Geneva"/>
                <a:cs typeface="Geneva"/>
              </a:rPr>
              <a:t>Inclusion in </a:t>
            </a: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initial </a:t>
            </a:r>
            <a:r>
              <a:rPr sz="3000" spc="-220" dirty="0">
                <a:solidFill>
                  <a:srgbClr val="122E5A"/>
                </a:solidFill>
                <a:latin typeface="Geneva"/>
                <a:cs typeface="Geneva"/>
              </a:rPr>
              <a:t>written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business</a:t>
            </a:r>
            <a:r>
              <a:rPr sz="3000" spc="-48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plan</a:t>
            </a:r>
            <a:endParaRPr sz="3000">
              <a:latin typeface="Geneva"/>
              <a:cs typeface="Geneva"/>
            </a:endParaRPr>
          </a:p>
          <a:p>
            <a:pPr marL="355600" marR="508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35" dirty="0">
                <a:solidFill>
                  <a:srgbClr val="122E5A"/>
                </a:solidFill>
                <a:latin typeface="Geneva"/>
                <a:cs typeface="Geneva"/>
              </a:rPr>
              <a:t>Readdress, </a:t>
            </a:r>
            <a:r>
              <a:rPr sz="3000" spc="-180" dirty="0">
                <a:solidFill>
                  <a:srgbClr val="122E5A"/>
                </a:solidFill>
                <a:latin typeface="Geneva"/>
                <a:cs typeface="Geneva"/>
              </a:rPr>
              <a:t>monitor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and </a:t>
            </a:r>
            <a:r>
              <a:rPr sz="3000" spc="-155" dirty="0">
                <a:solidFill>
                  <a:srgbClr val="122E5A"/>
                </a:solidFill>
                <a:latin typeface="Geneva"/>
                <a:cs typeface="Geneva"/>
              </a:rPr>
              <a:t>update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business</a:t>
            </a:r>
            <a:r>
              <a:rPr sz="3000" spc="-50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plan  </a:t>
            </a:r>
            <a:r>
              <a:rPr sz="3000" spc="-100" dirty="0">
                <a:solidFill>
                  <a:srgbClr val="122E5A"/>
                </a:solidFill>
                <a:latin typeface="Geneva"/>
                <a:cs typeface="Geneva"/>
              </a:rPr>
              <a:t>periodically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1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55" dirty="0">
                <a:solidFill>
                  <a:srgbClr val="122E5A"/>
                </a:solidFill>
                <a:latin typeface="Geneva"/>
                <a:cs typeface="Geneva"/>
              </a:rPr>
              <a:t>Insure </a:t>
            </a: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equipment </a:t>
            </a:r>
            <a:r>
              <a:rPr sz="3000" spc="-70" dirty="0">
                <a:solidFill>
                  <a:srgbClr val="122E5A"/>
                </a:solidFill>
                <a:latin typeface="Geneva"/>
                <a:cs typeface="Geneva"/>
              </a:rPr>
              <a:t>and </a:t>
            </a:r>
            <a:r>
              <a:rPr sz="3000" spc="-60" dirty="0">
                <a:solidFill>
                  <a:srgbClr val="122E5A"/>
                </a:solidFill>
                <a:latin typeface="Geneva"/>
                <a:cs typeface="Geneva"/>
              </a:rPr>
              <a:t>use </a:t>
            </a:r>
            <a:r>
              <a:rPr sz="3000" spc="-100" dirty="0">
                <a:solidFill>
                  <a:srgbClr val="122E5A"/>
                </a:solidFill>
                <a:latin typeface="Geneva"/>
                <a:cs typeface="Geneva"/>
              </a:rPr>
              <a:t>service</a:t>
            </a:r>
            <a:r>
              <a:rPr sz="3000" spc="-58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55" dirty="0">
                <a:solidFill>
                  <a:srgbClr val="122E5A"/>
                </a:solidFill>
                <a:latin typeface="Geneva"/>
                <a:cs typeface="Geneva"/>
              </a:rPr>
              <a:t>plans</a:t>
            </a:r>
            <a:endParaRPr sz="3000">
              <a:latin typeface="Geneva"/>
              <a:cs typeface="Geneva"/>
            </a:endParaRPr>
          </a:p>
          <a:p>
            <a:pPr marL="355600" marR="490220" indent="-342900">
              <a:lnSpc>
                <a:spcPct val="10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00" dirty="0">
                <a:solidFill>
                  <a:srgbClr val="122E5A"/>
                </a:solidFill>
                <a:latin typeface="Geneva"/>
                <a:cs typeface="Geneva"/>
              </a:rPr>
              <a:t>Know </a:t>
            </a:r>
            <a:r>
              <a:rPr sz="3000" spc="-155" dirty="0">
                <a:solidFill>
                  <a:srgbClr val="122E5A"/>
                </a:solidFill>
                <a:latin typeface="Geneva"/>
                <a:cs typeface="Geneva"/>
              </a:rPr>
              <a:t>your </a:t>
            </a:r>
            <a:r>
              <a:rPr sz="3000" spc="-120" dirty="0">
                <a:solidFill>
                  <a:srgbClr val="122E5A"/>
                </a:solidFill>
                <a:latin typeface="Geneva"/>
                <a:cs typeface="Geneva"/>
              </a:rPr>
              <a:t>vendors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and </a:t>
            </a:r>
            <a:r>
              <a:rPr sz="3000" spc="-80" dirty="0">
                <a:solidFill>
                  <a:srgbClr val="122E5A"/>
                </a:solidFill>
                <a:latin typeface="Geneva"/>
                <a:cs typeface="Geneva"/>
              </a:rPr>
              <a:t>suppliers </a:t>
            </a:r>
            <a:r>
              <a:rPr sz="3000" spc="120" dirty="0">
                <a:solidFill>
                  <a:srgbClr val="122E5A"/>
                </a:solidFill>
                <a:latin typeface="Geneva"/>
                <a:cs typeface="Geneva"/>
              </a:rPr>
              <a:t>–</a:t>
            </a:r>
            <a:r>
              <a:rPr sz="3000" spc="-58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backup  relationships</a:t>
            </a:r>
            <a:endParaRPr sz="30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40398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0" dirty="0"/>
              <a:t>Business</a:t>
            </a:r>
            <a:r>
              <a:rPr spc="-254" dirty="0"/>
              <a:t> </a:t>
            </a:r>
            <a:r>
              <a:rPr spc="-180" dirty="0"/>
              <a:t>Continuity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879093"/>
            <a:ext cx="8199120" cy="421703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Location </a:t>
            </a:r>
            <a:r>
              <a:rPr sz="3000" spc="-325" dirty="0">
                <a:solidFill>
                  <a:srgbClr val="122E5A"/>
                </a:solidFill>
                <a:latin typeface="Geneva"/>
                <a:cs typeface="Geneva"/>
              </a:rPr>
              <a:t>to </a:t>
            </a: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continue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business</a:t>
            </a:r>
            <a:r>
              <a:rPr sz="3000" spc="-135" dirty="0">
                <a:solidFill>
                  <a:srgbClr val="122E5A"/>
                </a:solidFill>
                <a:latin typeface="Geneva"/>
                <a:cs typeface="Geneva"/>
              </a:rPr>
              <a:t> operations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70" dirty="0">
                <a:solidFill>
                  <a:srgbClr val="122E5A"/>
                </a:solidFill>
                <a:latin typeface="Geneva"/>
                <a:cs typeface="Geneva"/>
              </a:rPr>
              <a:t>Establish </a:t>
            </a:r>
            <a:r>
              <a:rPr sz="3000" spc="5" dirty="0">
                <a:solidFill>
                  <a:srgbClr val="122E5A"/>
                </a:solidFill>
                <a:latin typeface="Geneva"/>
                <a:cs typeface="Geneva"/>
              </a:rPr>
              <a:t>a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manual</a:t>
            </a:r>
            <a:r>
              <a:rPr sz="3000" spc="-50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70" dirty="0">
                <a:solidFill>
                  <a:srgbClr val="122E5A"/>
                </a:solidFill>
                <a:latin typeface="Geneva"/>
                <a:cs typeface="Geneva"/>
              </a:rPr>
              <a:t>system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1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Train </a:t>
            </a:r>
            <a:r>
              <a:rPr sz="3000" spc="-245" dirty="0">
                <a:solidFill>
                  <a:srgbClr val="122E5A"/>
                </a:solidFill>
                <a:latin typeface="Geneva"/>
                <a:cs typeface="Geneva"/>
              </a:rPr>
              <a:t>staff </a:t>
            </a:r>
            <a:r>
              <a:rPr sz="3000" spc="-325" dirty="0">
                <a:solidFill>
                  <a:srgbClr val="122E5A"/>
                </a:solidFill>
                <a:latin typeface="Geneva"/>
                <a:cs typeface="Geneva"/>
              </a:rPr>
              <a:t>to </a:t>
            </a: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continue</a:t>
            </a:r>
            <a:r>
              <a:rPr sz="3000" spc="-4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35" dirty="0">
                <a:solidFill>
                  <a:srgbClr val="122E5A"/>
                </a:solidFill>
                <a:latin typeface="Geneva"/>
                <a:cs typeface="Geneva"/>
              </a:rPr>
              <a:t>operations</a:t>
            </a:r>
            <a:endParaRPr sz="3000">
              <a:latin typeface="Geneva"/>
              <a:cs typeface="Geneva"/>
            </a:endParaRPr>
          </a:p>
          <a:p>
            <a:pPr marL="355600" marR="5080" indent="-342900">
              <a:lnSpc>
                <a:spcPct val="10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Backup </a:t>
            </a: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operating </a:t>
            </a:r>
            <a:r>
              <a:rPr sz="3000" spc="-140" dirty="0">
                <a:solidFill>
                  <a:srgbClr val="122E5A"/>
                </a:solidFill>
                <a:latin typeface="Geneva"/>
                <a:cs typeface="Geneva"/>
              </a:rPr>
              <a:t>systems,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list </a:t>
            </a:r>
            <a:r>
              <a:rPr sz="3000" spc="-245" dirty="0">
                <a:solidFill>
                  <a:srgbClr val="122E5A"/>
                </a:solidFill>
                <a:latin typeface="Geneva"/>
                <a:cs typeface="Geneva"/>
              </a:rPr>
              <a:t>staff </a:t>
            </a: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duties</a:t>
            </a:r>
            <a:r>
              <a:rPr sz="3000" spc="-29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and  </a:t>
            </a:r>
            <a:r>
              <a:rPr sz="3000" spc="-195" dirty="0">
                <a:solidFill>
                  <a:srgbClr val="122E5A"/>
                </a:solidFill>
                <a:latin typeface="Geneva"/>
                <a:cs typeface="Geneva"/>
              </a:rPr>
              <a:t>contacts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30" dirty="0">
                <a:solidFill>
                  <a:srgbClr val="122E5A"/>
                </a:solidFill>
                <a:latin typeface="Geneva"/>
                <a:cs typeface="Geneva"/>
              </a:rPr>
              <a:t>Review </a:t>
            </a:r>
            <a:r>
              <a:rPr sz="3000" spc="-190" dirty="0">
                <a:solidFill>
                  <a:srgbClr val="122E5A"/>
                </a:solidFill>
                <a:latin typeface="Geneva"/>
                <a:cs typeface="Geneva"/>
              </a:rPr>
              <a:t>contracts </a:t>
            </a:r>
            <a:r>
              <a:rPr sz="3000" spc="-200" dirty="0">
                <a:solidFill>
                  <a:srgbClr val="122E5A"/>
                </a:solidFill>
                <a:latin typeface="Geneva"/>
                <a:cs typeface="Geneva"/>
              </a:rPr>
              <a:t>with </a:t>
            </a:r>
            <a:r>
              <a:rPr sz="3000" spc="-120" dirty="0">
                <a:solidFill>
                  <a:srgbClr val="122E5A"/>
                </a:solidFill>
                <a:latin typeface="Geneva"/>
                <a:cs typeface="Geneva"/>
              </a:rPr>
              <a:t>vendors </a:t>
            </a:r>
            <a:r>
              <a:rPr sz="3000" spc="-220" dirty="0">
                <a:solidFill>
                  <a:srgbClr val="122E5A"/>
                </a:solidFill>
                <a:latin typeface="Geneva"/>
                <a:cs typeface="Geneva"/>
              </a:rPr>
              <a:t>for</a:t>
            </a:r>
            <a:r>
              <a:rPr sz="3000" spc="-37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00" dirty="0">
                <a:solidFill>
                  <a:srgbClr val="122E5A"/>
                </a:solidFill>
                <a:latin typeface="Geneva"/>
                <a:cs typeface="Geneva"/>
              </a:rPr>
              <a:t>provisions</a:t>
            </a:r>
            <a:endParaRPr sz="3000">
              <a:latin typeface="Geneva"/>
              <a:cs typeface="Geneva"/>
            </a:endParaRPr>
          </a:p>
          <a:p>
            <a:pPr marL="355600" marR="1826895" indent="-342900">
              <a:lnSpc>
                <a:spcPct val="100000"/>
              </a:lnSpc>
              <a:spcBef>
                <a:spcPts val="71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00" dirty="0">
                <a:solidFill>
                  <a:srgbClr val="122E5A"/>
                </a:solidFill>
                <a:latin typeface="Geneva"/>
                <a:cs typeface="Geneva"/>
              </a:rPr>
              <a:t>Know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systems </a:t>
            </a:r>
            <a:r>
              <a:rPr sz="3000" spc="-130" dirty="0">
                <a:solidFill>
                  <a:srgbClr val="122E5A"/>
                </a:solidFill>
                <a:latin typeface="Geneva"/>
                <a:cs typeface="Geneva"/>
              </a:rPr>
              <a:t>provider </a:t>
            </a: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backup</a:t>
            </a:r>
            <a:r>
              <a:rPr sz="3000" spc="-40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and 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contingency </a:t>
            </a:r>
            <a:r>
              <a:rPr sz="3000" spc="-120" dirty="0">
                <a:solidFill>
                  <a:srgbClr val="122E5A"/>
                </a:solidFill>
                <a:latin typeface="Geneva"/>
                <a:cs typeface="Geneva"/>
              </a:rPr>
              <a:t>operational</a:t>
            </a:r>
            <a:r>
              <a:rPr sz="3000" spc="-23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60" dirty="0">
                <a:solidFill>
                  <a:srgbClr val="122E5A"/>
                </a:solidFill>
                <a:latin typeface="Geneva"/>
                <a:cs typeface="Geneva"/>
              </a:rPr>
              <a:t>plans</a:t>
            </a:r>
            <a:endParaRPr sz="30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66814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75" dirty="0"/>
              <a:t>Information </a:t>
            </a:r>
            <a:r>
              <a:rPr spc="-140" dirty="0"/>
              <a:t>Technology</a:t>
            </a:r>
            <a:r>
              <a:rPr spc="-270" dirty="0"/>
              <a:t> </a:t>
            </a:r>
            <a:r>
              <a:rPr spc="-145" dirty="0"/>
              <a:t>Systems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879093"/>
            <a:ext cx="6944995" cy="375983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45" dirty="0">
                <a:solidFill>
                  <a:srgbClr val="122E5A"/>
                </a:solidFill>
                <a:latin typeface="Geneva"/>
                <a:cs typeface="Geneva"/>
              </a:rPr>
              <a:t>Do </a:t>
            </a:r>
            <a:r>
              <a:rPr sz="3000" spc="-245" dirty="0">
                <a:solidFill>
                  <a:srgbClr val="122E5A"/>
                </a:solidFill>
                <a:latin typeface="Geneva"/>
                <a:cs typeface="Geneva"/>
              </a:rPr>
              <a:t>not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share </a:t>
            </a:r>
            <a:r>
              <a:rPr sz="3000" spc="-95" dirty="0">
                <a:solidFill>
                  <a:srgbClr val="122E5A"/>
                </a:solidFill>
                <a:latin typeface="Geneva"/>
                <a:cs typeface="Geneva"/>
              </a:rPr>
              <a:t>login</a:t>
            </a:r>
            <a:r>
              <a:rPr sz="3000" spc="-37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60" dirty="0">
                <a:solidFill>
                  <a:srgbClr val="122E5A"/>
                </a:solidFill>
                <a:latin typeface="Geneva"/>
                <a:cs typeface="Geneva"/>
              </a:rPr>
              <a:t>information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80" dirty="0">
                <a:solidFill>
                  <a:srgbClr val="122E5A"/>
                </a:solidFill>
                <a:latin typeface="Geneva"/>
                <a:cs typeface="Geneva"/>
              </a:rPr>
              <a:t>Protect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systems </a:t>
            </a:r>
            <a:r>
              <a:rPr sz="3000" spc="-200" dirty="0">
                <a:solidFill>
                  <a:srgbClr val="122E5A"/>
                </a:solidFill>
                <a:latin typeface="Geneva"/>
                <a:cs typeface="Geneva"/>
              </a:rPr>
              <a:t>with</a:t>
            </a:r>
            <a:r>
              <a:rPr sz="3000" spc="-204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00" dirty="0">
                <a:solidFill>
                  <a:srgbClr val="122E5A"/>
                </a:solidFill>
                <a:latin typeface="Geneva"/>
                <a:cs typeface="Geneva"/>
              </a:rPr>
              <a:t>firewalls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1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90" dirty="0">
                <a:solidFill>
                  <a:srgbClr val="122E5A"/>
                </a:solidFill>
                <a:latin typeface="Geneva"/>
                <a:cs typeface="Geneva"/>
              </a:rPr>
              <a:t>Institute </a:t>
            </a:r>
            <a:r>
              <a:rPr sz="3000" spc="-70" dirty="0">
                <a:solidFill>
                  <a:srgbClr val="122E5A"/>
                </a:solidFill>
                <a:latin typeface="Geneva"/>
                <a:cs typeface="Geneva"/>
              </a:rPr>
              <a:t>levels </a:t>
            </a:r>
            <a:r>
              <a:rPr sz="3000" spc="-245" dirty="0">
                <a:solidFill>
                  <a:srgbClr val="122E5A"/>
                </a:solidFill>
                <a:latin typeface="Geneva"/>
                <a:cs typeface="Geneva"/>
              </a:rPr>
              <a:t>of</a:t>
            </a:r>
            <a:r>
              <a:rPr sz="3000" spc="-28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access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14" dirty="0">
                <a:solidFill>
                  <a:srgbClr val="122E5A"/>
                </a:solidFill>
                <a:latin typeface="Geneva"/>
                <a:cs typeface="Geneva"/>
              </a:rPr>
              <a:t>Perform </a:t>
            </a:r>
            <a:r>
              <a:rPr sz="3000" spc="-190" dirty="0">
                <a:solidFill>
                  <a:srgbClr val="122E5A"/>
                </a:solidFill>
                <a:latin typeface="Geneva"/>
                <a:cs typeface="Geneva"/>
              </a:rPr>
              <a:t>other</a:t>
            </a:r>
            <a:r>
              <a:rPr sz="3000" spc="-24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75" dirty="0">
                <a:solidFill>
                  <a:srgbClr val="122E5A"/>
                </a:solidFill>
                <a:latin typeface="Geneva"/>
                <a:cs typeface="Geneva"/>
              </a:rPr>
              <a:t>reports</a:t>
            </a:r>
            <a:endParaRPr sz="3000">
              <a:latin typeface="Geneva"/>
              <a:cs typeface="Geneva"/>
            </a:endParaRPr>
          </a:p>
          <a:p>
            <a:pPr marL="355600" marR="196977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40" dirty="0">
                <a:solidFill>
                  <a:srgbClr val="122E5A"/>
                </a:solidFill>
                <a:latin typeface="Geneva"/>
                <a:cs typeface="Geneva"/>
              </a:rPr>
              <a:t>Sample </a:t>
            </a: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transactions </a:t>
            </a:r>
            <a:r>
              <a:rPr sz="3000" spc="-155" dirty="0">
                <a:solidFill>
                  <a:srgbClr val="122E5A"/>
                </a:solidFill>
                <a:latin typeface="Geneva"/>
                <a:cs typeface="Geneva"/>
              </a:rPr>
              <a:t>or</a:t>
            </a:r>
            <a:r>
              <a:rPr sz="3000" spc="-38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60" dirty="0">
                <a:solidFill>
                  <a:srgbClr val="122E5A"/>
                </a:solidFill>
                <a:latin typeface="Geneva"/>
                <a:cs typeface="Geneva"/>
              </a:rPr>
              <a:t>use 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trial</a:t>
            </a:r>
            <a:r>
              <a:rPr sz="3000" spc="-16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transactions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1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25" dirty="0">
                <a:solidFill>
                  <a:srgbClr val="122E5A"/>
                </a:solidFill>
                <a:latin typeface="Geneva"/>
                <a:cs typeface="Geneva"/>
              </a:rPr>
              <a:t>Conduct </a:t>
            </a:r>
            <a:r>
              <a:rPr sz="3000" spc="-85" dirty="0">
                <a:solidFill>
                  <a:srgbClr val="122E5A"/>
                </a:solidFill>
                <a:latin typeface="Geneva"/>
                <a:cs typeface="Geneva"/>
              </a:rPr>
              <a:t>scheduled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and </a:t>
            </a:r>
            <a:r>
              <a:rPr sz="3000" spc="-90" dirty="0">
                <a:solidFill>
                  <a:srgbClr val="122E5A"/>
                </a:solidFill>
                <a:latin typeface="Geneva"/>
                <a:cs typeface="Geneva"/>
              </a:rPr>
              <a:t>surprise</a:t>
            </a:r>
            <a:r>
              <a:rPr sz="3000" spc="-51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30" dirty="0">
                <a:solidFill>
                  <a:srgbClr val="122E5A"/>
                </a:solidFill>
                <a:latin typeface="Geneva"/>
                <a:cs typeface="Geneva"/>
              </a:rPr>
              <a:t>audits</a:t>
            </a:r>
            <a:endParaRPr sz="30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24663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80" dirty="0"/>
              <a:t>Competition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879093"/>
            <a:ext cx="3882390" cy="330263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50" dirty="0">
                <a:solidFill>
                  <a:srgbClr val="122E5A"/>
                </a:solidFill>
                <a:latin typeface="Geneva"/>
                <a:cs typeface="Geneva"/>
              </a:rPr>
              <a:t>Shop</a:t>
            </a:r>
            <a:r>
              <a:rPr sz="3000" spc="-19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210" dirty="0">
                <a:solidFill>
                  <a:srgbClr val="122E5A"/>
                </a:solidFill>
                <a:latin typeface="Geneva"/>
                <a:cs typeface="Geneva"/>
              </a:rPr>
              <a:t>them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40" dirty="0">
                <a:solidFill>
                  <a:srgbClr val="122E5A"/>
                </a:solidFill>
                <a:latin typeface="Geneva"/>
                <a:cs typeface="Geneva"/>
              </a:rPr>
              <a:t>Check</a:t>
            </a:r>
            <a:r>
              <a:rPr sz="3000" spc="-19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30" dirty="0">
                <a:solidFill>
                  <a:srgbClr val="122E5A"/>
                </a:solidFill>
                <a:latin typeface="Geneva"/>
                <a:cs typeface="Geneva"/>
              </a:rPr>
              <a:t>advertising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1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35" dirty="0">
                <a:solidFill>
                  <a:srgbClr val="122E5A"/>
                </a:solidFill>
                <a:latin typeface="Geneva"/>
                <a:cs typeface="Geneva"/>
              </a:rPr>
              <a:t>Product</a:t>
            </a:r>
            <a:r>
              <a:rPr sz="3000" spc="-18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50" dirty="0">
                <a:solidFill>
                  <a:srgbClr val="122E5A"/>
                </a:solidFill>
                <a:latin typeface="Geneva"/>
                <a:cs typeface="Geneva"/>
              </a:rPr>
              <a:t>lines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55" dirty="0">
                <a:solidFill>
                  <a:srgbClr val="122E5A"/>
                </a:solidFill>
                <a:latin typeface="Geneva"/>
                <a:cs typeface="Geneva"/>
              </a:rPr>
              <a:t>Pricing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20" dirty="0">
                <a:solidFill>
                  <a:srgbClr val="122E5A"/>
                </a:solidFill>
                <a:latin typeface="Geneva"/>
                <a:cs typeface="Geneva"/>
              </a:rPr>
              <a:t>Customer</a:t>
            </a:r>
            <a:r>
              <a:rPr sz="3000" spc="-229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60" dirty="0">
                <a:solidFill>
                  <a:srgbClr val="122E5A"/>
                </a:solidFill>
                <a:latin typeface="Geneva"/>
                <a:cs typeface="Geneva"/>
              </a:rPr>
              <a:t>interaction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1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Employee</a:t>
            </a:r>
            <a:r>
              <a:rPr sz="3000" spc="-204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85" dirty="0">
                <a:solidFill>
                  <a:srgbClr val="122E5A"/>
                </a:solidFill>
                <a:latin typeface="Geneva"/>
                <a:cs typeface="Geneva"/>
              </a:rPr>
              <a:t>retention</a:t>
            </a:r>
            <a:endParaRPr sz="3000">
              <a:latin typeface="Geneva"/>
              <a:cs typeface="Genev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05400" y="1219200"/>
            <a:ext cx="3305555" cy="32964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500" y="356361"/>
            <a:ext cx="34810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70" dirty="0">
                <a:solidFill>
                  <a:srgbClr val="C1951C"/>
                </a:solidFill>
                <a:latin typeface="Geneva"/>
                <a:cs typeface="Geneva"/>
              </a:rPr>
              <a:t>Activity </a:t>
            </a:r>
            <a:r>
              <a:rPr sz="3600" spc="-245" dirty="0">
                <a:solidFill>
                  <a:srgbClr val="C1951C"/>
                </a:solidFill>
                <a:latin typeface="Geneva"/>
                <a:cs typeface="Geneva"/>
              </a:rPr>
              <a:t>5:</a:t>
            </a:r>
            <a:r>
              <a:rPr sz="3600" spc="-215" dirty="0">
                <a:solidFill>
                  <a:srgbClr val="C1951C"/>
                </a:solidFill>
                <a:latin typeface="Geneva"/>
                <a:cs typeface="Geneva"/>
              </a:rPr>
              <a:t> </a:t>
            </a:r>
            <a:r>
              <a:rPr sz="3600" spc="-165" dirty="0">
                <a:solidFill>
                  <a:srgbClr val="C1951C"/>
                </a:solidFill>
                <a:latin typeface="Geneva"/>
                <a:cs typeface="Geneva"/>
              </a:rPr>
              <a:t>Assets</a:t>
            </a:r>
            <a:endParaRPr sz="3600">
              <a:latin typeface="Geneva"/>
              <a:cs typeface="Genev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59966" y="1959381"/>
            <a:ext cx="4949190" cy="1031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7900"/>
              </a:lnSpc>
              <a:spcBef>
                <a:spcPts val="100"/>
              </a:spcBef>
            </a:pP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What </a:t>
            </a:r>
            <a:r>
              <a:rPr sz="2800" spc="-35" dirty="0">
                <a:solidFill>
                  <a:srgbClr val="001F5F"/>
                </a:solidFill>
                <a:latin typeface="Geneva"/>
                <a:cs typeface="Geneva"/>
              </a:rPr>
              <a:t>is </a:t>
            </a:r>
            <a:r>
              <a:rPr sz="2800" spc="-145" dirty="0">
                <a:solidFill>
                  <a:srgbClr val="001F5F"/>
                </a:solidFill>
                <a:latin typeface="Geneva"/>
                <a:cs typeface="Geneva"/>
              </a:rPr>
              <a:t>your </a:t>
            </a:r>
            <a:r>
              <a:rPr sz="2800" spc="-204" dirty="0">
                <a:solidFill>
                  <a:srgbClr val="001F5F"/>
                </a:solidFill>
                <a:latin typeface="Geneva"/>
                <a:cs typeface="Geneva"/>
              </a:rPr>
              <a:t>most </a:t>
            </a:r>
            <a:r>
              <a:rPr sz="2800" spc="-75" dirty="0">
                <a:solidFill>
                  <a:srgbClr val="001F5F"/>
                </a:solidFill>
                <a:latin typeface="Geneva"/>
                <a:cs typeface="Geneva"/>
              </a:rPr>
              <a:t>liquid</a:t>
            </a:r>
            <a:r>
              <a:rPr sz="2800" spc="-29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00" dirty="0">
                <a:solidFill>
                  <a:srgbClr val="001F5F"/>
                </a:solidFill>
                <a:latin typeface="Geneva"/>
                <a:cs typeface="Geneva"/>
              </a:rPr>
              <a:t>asset?  </a:t>
            </a:r>
            <a:r>
              <a:rPr sz="2800" spc="-75" dirty="0">
                <a:solidFill>
                  <a:srgbClr val="001F5F"/>
                </a:solidFill>
                <a:latin typeface="Geneva"/>
                <a:cs typeface="Geneva"/>
              </a:rPr>
              <a:t>How </a:t>
            </a: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can </a:t>
            </a: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you </a:t>
            </a:r>
            <a:r>
              <a:rPr sz="2800" spc="-220" dirty="0">
                <a:solidFill>
                  <a:srgbClr val="001F5F"/>
                </a:solidFill>
                <a:latin typeface="Geneva"/>
                <a:cs typeface="Geneva"/>
              </a:rPr>
              <a:t>protect</a:t>
            </a:r>
            <a:r>
              <a:rPr sz="2800" spc="-35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80" dirty="0">
                <a:solidFill>
                  <a:srgbClr val="001F5F"/>
                </a:solidFill>
                <a:latin typeface="Geneva"/>
                <a:cs typeface="Geneva"/>
              </a:rPr>
              <a:t>it?</a:t>
            </a:r>
            <a:endParaRPr sz="2800">
              <a:latin typeface="Geneva"/>
              <a:cs typeface="Genev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2895600"/>
            <a:ext cx="1620012" cy="27142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59683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90" dirty="0"/>
              <a:t>Accounting </a:t>
            </a:r>
            <a:r>
              <a:rPr spc="-85" dirty="0"/>
              <a:t>and </a:t>
            </a:r>
            <a:r>
              <a:rPr spc="30" dirty="0"/>
              <a:t>Cash</a:t>
            </a:r>
            <a:r>
              <a:rPr spc="-390" dirty="0"/>
              <a:t> </a:t>
            </a:r>
            <a:r>
              <a:rPr spc="-150" dirty="0"/>
              <a:t>Control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879093"/>
            <a:ext cx="5553075" cy="384873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95" dirty="0">
                <a:solidFill>
                  <a:srgbClr val="122E5A"/>
                </a:solidFill>
                <a:latin typeface="Geneva"/>
                <a:cs typeface="Geneva"/>
              </a:rPr>
              <a:t>Separation </a:t>
            </a:r>
            <a:r>
              <a:rPr sz="3000" spc="-245" dirty="0">
                <a:solidFill>
                  <a:srgbClr val="122E5A"/>
                </a:solidFill>
                <a:latin typeface="Geneva"/>
                <a:cs typeface="Geneva"/>
              </a:rPr>
              <a:t>of</a:t>
            </a:r>
            <a:r>
              <a:rPr sz="3000" spc="-32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duties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5" dirty="0">
                <a:solidFill>
                  <a:srgbClr val="122E5A"/>
                </a:solidFill>
                <a:latin typeface="Geneva"/>
                <a:cs typeface="Geneva"/>
              </a:rPr>
              <a:t>Dual </a:t>
            </a:r>
            <a:r>
              <a:rPr sz="3000" spc="-175" dirty="0">
                <a:solidFill>
                  <a:srgbClr val="122E5A"/>
                </a:solidFill>
                <a:latin typeface="Geneva"/>
                <a:cs typeface="Geneva"/>
              </a:rPr>
              <a:t>control </a:t>
            </a:r>
            <a:r>
              <a:rPr sz="3000" spc="-245" dirty="0">
                <a:solidFill>
                  <a:srgbClr val="122E5A"/>
                </a:solidFill>
                <a:latin typeface="Geneva"/>
                <a:cs typeface="Geneva"/>
              </a:rPr>
              <a:t>of</a:t>
            </a:r>
            <a:r>
              <a:rPr sz="3000" spc="-42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60" dirty="0">
                <a:solidFill>
                  <a:srgbClr val="122E5A"/>
                </a:solidFill>
                <a:latin typeface="Geneva"/>
                <a:cs typeface="Geneva"/>
              </a:rPr>
              <a:t>cash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1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80" dirty="0">
                <a:solidFill>
                  <a:srgbClr val="122E5A"/>
                </a:solidFill>
                <a:latin typeface="Geneva"/>
                <a:cs typeface="Geneva"/>
              </a:rPr>
              <a:t>Levels </a:t>
            </a:r>
            <a:r>
              <a:rPr sz="3000" spc="-245" dirty="0">
                <a:solidFill>
                  <a:srgbClr val="122E5A"/>
                </a:solidFill>
                <a:latin typeface="Geneva"/>
                <a:cs typeface="Geneva"/>
              </a:rPr>
              <a:t>of </a:t>
            </a:r>
            <a:r>
              <a:rPr sz="3000" spc="-195" dirty="0">
                <a:solidFill>
                  <a:srgbClr val="122E5A"/>
                </a:solidFill>
                <a:latin typeface="Geneva"/>
                <a:cs typeface="Geneva"/>
              </a:rPr>
              <a:t>authority</a:t>
            </a:r>
            <a:r>
              <a:rPr sz="3000" spc="-22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20" dirty="0">
                <a:solidFill>
                  <a:srgbClr val="122E5A"/>
                </a:solidFill>
                <a:latin typeface="Geneva"/>
                <a:cs typeface="Geneva"/>
              </a:rPr>
              <a:t>observed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60" dirty="0">
                <a:solidFill>
                  <a:srgbClr val="122E5A"/>
                </a:solidFill>
                <a:latin typeface="Geneva"/>
                <a:cs typeface="Geneva"/>
              </a:rPr>
              <a:t>Periodic</a:t>
            </a:r>
            <a:r>
              <a:rPr sz="3000" spc="-204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30" dirty="0">
                <a:solidFill>
                  <a:srgbClr val="122E5A"/>
                </a:solidFill>
                <a:latin typeface="Geneva"/>
                <a:cs typeface="Geneva"/>
              </a:rPr>
              <a:t>audits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Surprise</a:t>
            </a:r>
            <a:r>
              <a:rPr sz="3000" spc="-19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30" dirty="0">
                <a:solidFill>
                  <a:srgbClr val="122E5A"/>
                </a:solidFill>
                <a:latin typeface="Geneva"/>
                <a:cs typeface="Geneva"/>
              </a:rPr>
              <a:t>audits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1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Insured </a:t>
            </a:r>
            <a:r>
              <a:rPr sz="3000" spc="-135" dirty="0">
                <a:solidFill>
                  <a:srgbClr val="122E5A"/>
                </a:solidFill>
                <a:latin typeface="Geneva"/>
                <a:cs typeface="Geneva"/>
              </a:rPr>
              <a:t>deposits </a:t>
            </a:r>
            <a:r>
              <a:rPr sz="3000" spc="120" dirty="0">
                <a:solidFill>
                  <a:srgbClr val="122E5A"/>
                </a:solidFill>
                <a:latin typeface="Geneva"/>
                <a:cs typeface="Geneva"/>
              </a:rPr>
              <a:t>–</a:t>
            </a:r>
            <a:r>
              <a:rPr sz="3000" spc="-35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140" dirty="0">
                <a:solidFill>
                  <a:srgbClr val="122E5A"/>
                </a:solidFill>
                <a:latin typeface="Geneva"/>
                <a:cs typeface="Geneva"/>
              </a:rPr>
              <a:t>FDIC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35" dirty="0">
                <a:solidFill>
                  <a:srgbClr val="122E5A"/>
                </a:solidFill>
                <a:latin typeface="Geneva"/>
                <a:cs typeface="Geneva"/>
              </a:rPr>
              <a:t>Plan </a:t>
            </a:r>
            <a:r>
              <a:rPr sz="3000" spc="-220" dirty="0">
                <a:solidFill>
                  <a:srgbClr val="122E5A"/>
                </a:solidFill>
                <a:latin typeface="Geneva"/>
                <a:cs typeface="Geneva"/>
              </a:rPr>
              <a:t>for </a:t>
            </a:r>
            <a:r>
              <a:rPr sz="3000" spc="-95" dirty="0">
                <a:solidFill>
                  <a:srgbClr val="122E5A"/>
                </a:solidFill>
                <a:latin typeface="Geneva"/>
                <a:cs typeface="Geneva"/>
              </a:rPr>
              <a:t>reserves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in </a:t>
            </a:r>
            <a:r>
              <a:rPr sz="3000" spc="-220" dirty="0">
                <a:solidFill>
                  <a:srgbClr val="122E5A"/>
                </a:solidFill>
                <a:latin typeface="Geneva"/>
                <a:cs typeface="Geneva"/>
              </a:rPr>
              <a:t>the</a:t>
            </a:r>
            <a:r>
              <a:rPr sz="3000" spc="-57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85" dirty="0">
                <a:solidFill>
                  <a:srgbClr val="122E5A"/>
                </a:solidFill>
                <a:latin typeface="Geneva"/>
                <a:cs typeface="Geneva"/>
              </a:rPr>
              <a:t>budget</a:t>
            </a:r>
            <a:endParaRPr sz="30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48539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5" dirty="0"/>
              <a:t>Employee</a:t>
            </a:r>
            <a:r>
              <a:rPr spc="-270" dirty="0"/>
              <a:t> </a:t>
            </a:r>
            <a:r>
              <a:rPr spc="-120" dirty="0"/>
              <a:t>Management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967485"/>
            <a:ext cx="7940040" cy="42447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93675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25" dirty="0">
                <a:solidFill>
                  <a:srgbClr val="122E5A"/>
                </a:solidFill>
                <a:latin typeface="Geneva"/>
                <a:cs typeface="Geneva"/>
              </a:rPr>
              <a:t>Pre-employment </a:t>
            </a:r>
            <a:r>
              <a:rPr sz="3000" spc="-90" dirty="0">
                <a:solidFill>
                  <a:srgbClr val="122E5A"/>
                </a:solidFill>
                <a:latin typeface="Geneva"/>
                <a:cs typeface="Geneva"/>
              </a:rPr>
              <a:t>screening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and</a:t>
            </a:r>
            <a:r>
              <a:rPr sz="3000" spc="-38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20" dirty="0">
                <a:solidFill>
                  <a:srgbClr val="122E5A"/>
                </a:solidFill>
                <a:latin typeface="Geneva"/>
                <a:cs typeface="Geneva"/>
              </a:rPr>
              <a:t>background  </a:t>
            </a:r>
            <a:r>
              <a:rPr sz="3000" spc="-95" dirty="0">
                <a:solidFill>
                  <a:srgbClr val="122E5A"/>
                </a:solidFill>
                <a:latin typeface="Geneva"/>
                <a:cs typeface="Geneva"/>
              </a:rPr>
              <a:t>checks</a:t>
            </a:r>
            <a:endParaRPr sz="3000" dirty="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00" dirty="0">
                <a:solidFill>
                  <a:srgbClr val="122E5A"/>
                </a:solidFill>
                <a:latin typeface="Geneva"/>
                <a:cs typeface="Geneva"/>
              </a:rPr>
              <a:t>Job </a:t>
            </a:r>
            <a:r>
              <a:rPr sz="3000" spc="-130" dirty="0">
                <a:solidFill>
                  <a:srgbClr val="122E5A"/>
                </a:solidFill>
                <a:latin typeface="Geneva"/>
                <a:cs typeface="Geneva"/>
              </a:rPr>
              <a:t>descriptions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and</a:t>
            </a:r>
            <a:r>
              <a:rPr sz="3000" spc="-32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duties</a:t>
            </a:r>
            <a:endParaRPr sz="3000" dirty="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10" dirty="0">
                <a:solidFill>
                  <a:srgbClr val="122E5A"/>
                </a:solidFill>
                <a:latin typeface="Geneva"/>
                <a:cs typeface="Geneva"/>
              </a:rPr>
              <a:t>Communicate </a:t>
            </a:r>
            <a:r>
              <a:rPr sz="3000" spc="-80" dirty="0">
                <a:solidFill>
                  <a:srgbClr val="122E5A"/>
                </a:solidFill>
                <a:latin typeface="Geneva"/>
                <a:cs typeface="Geneva"/>
              </a:rPr>
              <a:t>clear</a:t>
            </a:r>
            <a:r>
              <a:rPr sz="3000" spc="-27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expectations</a:t>
            </a:r>
            <a:endParaRPr sz="3000" dirty="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35" dirty="0">
                <a:solidFill>
                  <a:srgbClr val="122E5A"/>
                </a:solidFill>
                <a:latin typeface="Geneva"/>
                <a:cs typeface="Geneva"/>
              </a:rPr>
              <a:t>Cross </a:t>
            </a:r>
            <a:r>
              <a:rPr sz="3000" spc="-160" dirty="0">
                <a:solidFill>
                  <a:srgbClr val="122E5A"/>
                </a:solidFill>
                <a:latin typeface="Geneva"/>
                <a:cs typeface="Geneva"/>
              </a:rPr>
              <a:t>train</a:t>
            </a:r>
            <a:r>
              <a:rPr sz="3000" spc="-31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245" dirty="0">
                <a:solidFill>
                  <a:srgbClr val="122E5A"/>
                </a:solidFill>
                <a:latin typeface="Geneva"/>
                <a:cs typeface="Geneva"/>
              </a:rPr>
              <a:t>staff</a:t>
            </a:r>
            <a:endParaRPr sz="3000" dirty="0">
              <a:latin typeface="Geneva"/>
              <a:cs typeface="Geneva"/>
            </a:endParaRPr>
          </a:p>
          <a:p>
            <a:pPr marL="355600" marR="5080" indent="-342900">
              <a:lnSpc>
                <a:spcPct val="10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60" dirty="0">
                <a:solidFill>
                  <a:srgbClr val="122E5A"/>
                </a:solidFill>
                <a:latin typeface="Geneva"/>
                <a:cs typeface="Geneva"/>
              </a:rPr>
              <a:t>Identify </a:t>
            </a:r>
            <a:r>
              <a:rPr sz="3000" spc="-220" dirty="0">
                <a:solidFill>
                  <a:srgbClr val="122E5A"/>
                </a:solidFill>
                <a:latin typeface="Geneva"/>
                <a:cs typeface="Geneva"/>
              </a:rPr>
              <a:t>temp </a:t>
            </a:r>
            <a:r>
              <a:rPr sz="3000" spc="-70" dirty="0">
                <a:solidFill>
                  <a:srgbClr val="122E5A"/>
                </a:solidFill>
                <a:latin typeface="Geneva"/>
                <a:cs typeface="Geneva"/>
              </a:rPr>
              <a:t>agencies </a:t>
            </a:r>
            <a:r>
              <a:rPr sz="3000" spc="-270" dirty="0">
                <a:solidFill>
                  <a:srgbClr val="122E5A"/>
                </a:solidFill>
                <a:latin typeface="Geneva"/>
                <a:cs typeface="Geneva"/>
              </a:rPr>
              <a:t>that </a:t>
            </a:r>
            <a:r>
              <a:rPr sz="3000" spc="-70" dirty="0">
                <a:solidFill>
                  <a:srgbClr val="122E5A"/>
                </a:solidFill>
                <a:latin typeface="Geneva"/>
                <a:cs typeface="Geneva"/>
              </a:rPr>
              <a:t>specialize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in</a:t>
            </a:r>
            <a:r>
              <a:rPr sz="3000" spc="-34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endParaRPr lang="en-US" sz="3000" spc="-340" dirty="0">
              <a:solidFill>
                <a:srgbClr val="122E5A"/>
              </a:solidFill>
              <a:latin typeface="Geneva"/>
              <a:cs typeface="Geneva"/>
            </a:endParaRPr>
          </a:p>
          <a:p>
            <a:pPr marL="12700" marR="5080">
              <a:lnSpc>
                <a:spcPct val="100000"/>
              </a:lnSpc>
              <a:spcBef>
                <a:spcPts val="700"/>
              </a:spcBef>
              <a:tabLst>
                <a:tab pos="354965" algn="l"/>
                <a:tab pos="355600" algn="l"/>
              </a:tabLst>
            </a:pPr>
            <a:r>
              <a:rPr lang="en-US" sz="3000" spc="-340" dirty="0">
                <a:solidFill>
                  <a:srgbClr val="122E5A"/>
                </a:solidFill>
                <a:latin typeface="Geneva"/>
                <a:cs typeface="Geneva"/>
              </a:rPr>
              <a:t>    </a:t>
            </a:r>
            <a:r>
              <a:rPr sz="3000" spc="-155" dirty="0">
                <a:solidFill>
                  <a:srgbClr val="122E5A"/>
                </a:solidFill>
                <a:latin typeface="Geneva"/>
                <a:cs typeface="Geneva"/>
              </a:rPr>
              <a:t>your  </a:t>
            </a:r>
            <a:r>
              <a:rPr sz="3000" spc="-125" dirty="0">
                <a:solidFill>
                  <a:srgbClr val="122E5A"/>
                </a:solidFill>
                <a:latin typeface="Geneva"/>
                <a:cs typeface="Geneva"/>
              </a:rPr>
              <a:t>field</a:t>
            </a:r>
            <a:endParaRPr sz="3000" dirty="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1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60" dirty="0">
                <a:solidFill>
                  <a:srgbClr val="122E5A"/>
                </a:solidFill>
                <a:latin typeface="Geneva"/>
                <a:cs typeface="Geneva"/>
              </a:rPr>
              <a:t>Periodic </a:t>
            </a: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evaluations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and</a:t>
            </a:r>
            <a:r>
              <a:rPr sz="3000" spc="-42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30" dirty="0">
                <a:solidFill>
                  <a:srgbClr val="122E5A"/>
                </a:solidFill>
                <a:latin typeface="Geneva"/>
                <a:cs typeface="Geneva"/>
              </a:rPr>
              <a:t>feedback</a:t>
            </a:r>
            <a:endParaRPr sz="3000" dirty="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5" dirty="0"/>
              <a:t>Employee</a:t>
            </a:r>
            <a:r>
              <a:rPr spc="-270" dirty="0"/>
              <a:t> </a:t>
            </a:r>
            <a:r>
              <a:rPr spc="-120" dirty="0"/>
              <a:t>Management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879093"/>
            <a:ext cx="7772400" cy="220980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30" dirty="0">
                <a:solidFill>
                  <a:srgbClr val="122E5A"/>
                </a:solidFill>
                <a:latin typeface="Geneva"/>
                <a:cs typeface="Geneva"/>
              </a:rPr>
              <a:t>Manage </a:t>
            </a:r>
            <a:r>
              <a:rPr sz="3000" spc="-190" dirty="0">
                <a:solidFill>
                  <a:srgbClr val="122E5A"/>
                </a:solidFill>
                <a:latin typeface="Geneva"/>
                <a:cs typeface="Geneva"/>
              </a:rPr>
              <a:t>by </a:t>
            </a: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being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present </a:t>
            </a:r>
            <a:r>
              <a:rPr sz="3000" spc="-155" dirty="0">
                <a:solidFill>
                  <a:srgbClr val="122E5A"/>
                </a:solidFill>
                <a:latin typeface="Geneva"/>
                <a:cs typeface="Geneva"/>
              </a:rPr>
              <a:t>or </a:t>
            </a:r>
            <a:r>
              <a:rPr sz="3000" spc="-85" dirty="0">
                <a:solidFill>
                  <a:srgbClr val="122E5A"/>
                </a:solidFill>
                <a:latin typeface="Geneva"/>
                <a:cs typeface="Geneva"/>
              </a:rPr>
              <a:t>walking</a:t>
            </a:r>
            <a:r>
              <a:rPr sz="3000" spc="-46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around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90" dirty="0">
                <a:solidFill>
                  <a:srgbClr val="122E5A"/>
                </a:solidFill>
                <a:latin typeface="Geneva"/>
                <a:cs typeface="Geneva"/>
              </a:rPr>
              <a:t>Audit </a:t>
            </a:r>
            <a:r>
              <a:rPr sz="3000" spc="-220" dirty="0">
                <a:solidFill>
                  <a:srgbClr val="122E5A"/>
                </a:solidFill>
                <a:latin typeface="Geneva"/>
                <a:cs typeface="Geneva"/>
              </a:rPr>
              <a:t>for </a:t>
            </a: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payroll </a:t>
            </a:r>
            <a:r>
              <a:rPr sz="3000" spc="-155" dirty="0">
                <a:solidFill>
                  <a:srgbClr val="122E5A"/>
                </a:solidFill>
                <a:latin typeface="Geneva"/>
                <a:cs typeface="Geneva"/>
              </a:rPr>
              <a:t>or </a:t>
            </a:r>
            <a:r>
              <a:rPr sz="3000" spc="-195" dirty="0">
                <a:solidFill>
                  <a:srgbClr val="122E5A"/>
                </a:solidFill>
                <a:latin typeface="Geneva"/>
                <a:cs typeface="Geneva"/>
              </a:rPr>
              <a:t>time</a:t>
            </a:r>
            <a:r>
              <a:rPr sz="3000" spc="-23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fraud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1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30" dirty="0">
                <a:solidFill>
                  <a:srgbClr val="122E5A"/>
                </a:solidFill>
                <a:latin typeface="Geneva"/>
                <a:cs typeface="Geneva"/>
              </a:rPr>
              <a:t>Benefits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and </a:t>
            </a:r>
            <a:r>
              <a:rPr sz="3000" spc="-130" dirty="0">
                <a:solidFill>
                  <a:srgbClr val="122E5A"/>
                </a:solidFill>
                <a:latin typeface="Geneva"/>
                <a:cs typeface="Geneva"/>
              </a:rPr>
              <a:t>compensation </a:t>
            </a:r>
            <a:r>
              <a:rPr sz="3000" spc="-220" dirty="0">
                <a:solidFill>
                  <a:srgbClr val="122E5A"/>
                </a:solidFill>
                <a:latin typeface="Geneva"/>
                <a:cs typeface="Geneva"/>
              </a:rPr>
              <a:t>for</a:t>
            </a:r>
            <a:r>
              <a:rPr sz="3000" spc="-39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85" dirty="0">
                <a:solidFill>
                  <a:srgbClr val="122E5A"/>
                </a:solidFill>
                <a:latin typeface="Geneva"/>
                <a:cs typeface="Geneva"/>
              </a:rPr>
              <a:t>retention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10" dirty="0">
                <a:solidFill>
                  <a:srgbClr val="122E5A"/>
                </a:solidFill>
                <a:latin typeface="Geneva"/>
                <a:cs typeface="Geneva"/>
              </a:rPr>
              <a:t>Incentives </a:t>
            </a:r>
            <a:r>
              <a:rPr sz="3000" spc="-325" dirty="0">
                <a:solidFill>
                  <a:srgbClr val="122E5A"/>
                </a:solidFill>
                <a:latin typeface="Geneva"/>
                <a:cs typeface="Geneva"/>
              </a:rPr>
              <a:t>to </a:t>
            </a: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avoid </a:t>
            </a:r>
            <a:r>
              <a:rPr sz="3000" spc="-85" dirty="0">
                <a:solidFill>
                  <a:srgbClr val="122E5A"/>
                </a:solidFill>
                <a:latin typeface="Geneva"/>
                <a:cs typeface="Geneva"/>
              </a:rPr>
              <a:t>injuries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and</a:t>
            </a:r>
            <a:r>
              <a:rPr sz="3000" spc="-29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80" dirty="0">
                <a:solidFill>
                  <a:srgbClr val="122E5A"/>
                </a:solidFill>
                <a:latin typeface="Geneva"/>
                <a:cs typeface="Geneva"/>
              </a:rPr>
              <a:t>damages</a:t>
            </a:r>
            <a:endParaRPr sz="30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49028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0" dirty="0"/>
              <a:t>Business </a:t>
            </a:r>
            <a:r>
              <a:rPr spc="-130" dirty="0"/>
              <a:t>Work</a:t>
            </a:r>
            <a:r>
              <a:rPr spc="-450" dirty="0"/>
              <a:t> </a:t>
            </a:r>
            <a:r>
              <a:rPr spc="-210" dirty="0"/>
              <a:t>Strategy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884090"/>
            <a:ext cx="7811770" cy="4088129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000" spc="-80" dirty="0">
                <a:solidFill>
                  <a:srgbClr val="122E5A"/>
                </a:solidFill>
                <a:latin typeface="Geneva"/>
                <a:cs typeface="Geneva"/>
              </a:rPr>
              <a:t>How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can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you </a:t>
            </a:r>
            <a:r>
              <a:rPr sz="3000" spc="-80" dirty="0">
                <a:solidFill>
                  <a:srgbClr val="122E5A"/>
                </a:solidFill>
                <a:latin typeface="Geneva"/>
                <a:cs typeface="Geneva"/>
              </a:rPr>
              <a:t>manage </a:t>
            </a:r>
            <a:r>
              <a:rPr sz="3000" spc="-155" dirty="0">
                <a:solidFill>
                  <a:srgbClr val="122E5A"/>
                </a:solidFill>
                <a:latin typeface="Geneva"/>
                <a:cs typeface="Geneva"/>
              </a:rPr>
              <a:t>your </a:t>
            </a:r>
            <a:r>
              <a:rPr sz="3000" spc="-135" dirty="0">
                <a:solidFill>
                  <a:srgbClr val="122E5A"/>
                </a:solidFill>
                <a:latin typeface="Geneva"/>
                <a:cs typeface="Geneva"/>
              </a:rPr>
              <a:t>own</a:t>
            </a:r>
            <a:r>
              <a:rPr sz="3000" spc="-55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70" dirty="0">
                <a:solidFill>
                  <a:srgbClr val="122E5A"/>
                </a:solidFill>
                <a:latin typeface="Geneva"/>
                <a:cs typeface="Geneva"/>
              </a:rPr>
              <a:t>risks?</a:t>
            </a:r>
            <a:endParaRPr sz="300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10"/>
              </a:spcBef>
              <a:buChar char="•"/>
              <a:tabLst>
                <a:tab pos="756920" algn="l"/>
              </a:tabLst>
            </a:pPr>
            <a:r>
              <a:rPr sz="2800" spc="-120" dirty="0">
                <a:solidFill>
                  <a:srgbClr val="001F5F"/>
                </a:solidFill>
                <a:latin typeface="Geneva"/>
                <a:cs typeface="Geneva"/>
              </a:rPr>
              <a:t>Set </a:t>
            </a:r>
            <a:r>
              <a:rPr sz="2800" spc="-145" dirty="0">
                <a:solidFill>
                  <a:srgbClr val="001F5F"/>
                </a:solidFill>
                <a:latin typeface="Geneva"/>
                <a:cs typeface="Geneva"/>
              </a:rPr>
              <a:t>work</a:t>
            </a:r>
            <a:r>
              <a:rPr sz="2800" spc="-19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95" dirty="0">
                <a:solidFill>
                  <a:srgbClr val="001F5F"/>
                </a:solidFill>
                <a:latin typeface="Geneva"/>
                <a:cs typeface="Geneva"/>
              </a:rPr>
              <a:t>hours</a:t>
            </a:r>
            <a:endParaRPr sz="280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30" dirty="0">
                <a:solidFill>
                  <a:srgbClr val="001F5F"/>
                </a:solidFill>
                <a:latin typeface="Geneva"/>
                <a:cs typeface="Geneva"/>
              </a:rPr>
              <a:t>Plan </a:t>
            </a:r>
            <a:r>
              <a:rPr sz="2800" spc="-145" dirty="0">
                <a:solidFill>
                  <a:srgbClr val="001F5F"/>
                </a:solidFill>
                <a:latin typeface="Geneva"/>
                <a:cs typeface="Geneva"/>
              </a:rPr>
              <a:t>work </a:t>
            </a:r>
            <a:r>
              <a:rPr sz="2800" spc="-190" dirty="0">
                <a:solidFill>
                  <a:srgbClr val="001F5F"/>
                </a:solidFill>
                <a:latin typeface="Geneva"/>
                <a:cs typeface="Geneva"/>
              </a:rPr>
              <a:t>with </a:t>
            </a:r>
            <a:r>
              <a:rPr sz="2800" spc="5" dirty="0">
                <a:solidFill>
                  <a:srgbClr val="001F5F"/>
                </a:solidFill>
                <a:latin typeface="Geneva"/>
                <a:cs typeface="Geneva"/>
              </a:rPr>
              <a:t>a</a:t>
            </a:r>
            <a:r>
              <a:rPr sz="2800" spc="-30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65" dirty="0">
                <a:solidFill>
                  <a:srgbClr val="001F5F"/>
                </a:solidFill>
                <a:latin typeface="Geneva"/>
                <a:cs typeface="Geneva"/>
              </a:rPr>
              <a:t>balance</a:t>
            </a:r>
            <a:endParaRPr sz="280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120" dirty="0">
                <a:solidFill>
                  <a:srgbClr val="001F5F"/>
                </a:solidFill>
                <a:latin typeface="Geneva"/>
                <a:cs typeface="Geneva"/>
              </a:rPr>
              <a:t>Set </a:t>
            </a:r>
            <a:r>
              <a:rPr sz="2800" spc="-105" dirty="0">
                <a:solidFill>
                  <a:srgbClr val="001F5F"/>
                </a:solidFill>
                <a:latin typeface="Geneva"/>
                <a:cs typeface="Geneva"/>
              </a:rPr>
              <a:t>realistic</a:t>
            </a:r>
            <a:r>
              <a:rPr sz="2800" spc="-204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goals</a:t>
            </a:r>
            <a:endParaRPr sz="280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Train </a:t>
            </a:r>
            <a:r>
              <a:rPr sz="2800" spc="-160" dirty="0">
                <a:solidFill>
                  <a:srgbClr val="001F5F"/>
                </a:solidFill>
                <a:latin typeface="Geneva"/>
                <a:cs typeface="Geneva"/>
              </a:rPr>
              <a:t>support </a:t>
            </a:r>
            <a:r>
              <a:rPr sz="2800" spc="-225" dirty="0">
                <a:solidFill>
                  <a:srgbClr val="001F5F"/>
                </a:solidFill>
                <a:latin typeface="Geneva"/>
                <a:cs typeface="Geneva"/>
              </a:rPr>
              <a:t>staff </a:t>
            </a:r>
            <a:r>
              <a:rPr sz="2800" spc="-150" dirty="0">
                <a:solidFill>
                  <a:srgbClr val="001F5F"/>
                </a:solidFill>
                <a:latin typeface="Geneva"/>
                <a:cs typeface="Geneva"/>
              </a:rPr>
              <a:t>or </a:t>
            </a:r>
            <a:r>
              <a:rPr sz="2800" spc="-40" dirty="0">
                <a:solidFill>
                  <a:srgbClr val="001F5F"/>
                </a:solidFill>
                <a:latin typeface="Geneva"/>
                <a:cs typeface="Geneva"/>
              </a:rPr>
              <a:t>an</a:t>
            </a:r>
            <a:r>
              <a:rPr sz="2800" spc="-18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25" dirty="0">
                <a:solidFill>
                  <a:srgbClr val="001F5F"/>
                </a:solidFill>
                <a:latin typeface="Geneva"/>
                <a:cs typeface="Geneva"/>
              </a:rPr>
              <a:t>assistant</a:t>
            </a:r>
            <a:endParaRPr sz="280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5"/>
              </a:spcBef>
              <a:buChar char="•"/>
              <a:tabLst>
                <a:tab pos="756920" algn="l"/>
              </a:tabLst>
            </a:pPr>
            <a:r>
              <a:rPr sz="2800" spc="-60" dirty="0">
                <a:solidFill>
                  <a:srgbClr val="001F5F"/>
                </a:solidFill>
                <a:latin typeface="Geneva"/>
                <a:cs typeface="Geneva"/>
              </a:rPr>
              <a:t>Include in </a:t>
            </a:r>
            <a:r>
              <a:rPr sz="2800" spc="-114" dirty="0">
                <a:solidFill>
                  <a:srgbClr val="001F5F"/>
                </a:solidFill>
                <a:latin typeface="Geneva"/>
                <a:cs typeface="Geneva"/>
              </a:rPr>
              <a:t>disability </a:t>
            </a:r>
            <a:r>
              <a:rPr sz="2800" spc="-150" dirty="0">
                <a:solidFill>
                  <a:srgbClr val="001F5F"/>
                </a:solidFill>
                <a:latin typeface="Geneva"/>
                <a:cs typeface="Geneva"/>
              </a:rPr>
              <a:t>or </a:t>
            </a:r>
            <a:r>
              <a:rPr sz="2800" spc="-145" dirty="0">
                <a:solidFill>
                  <a:srgbClr val="001F5F"/>
                </a:solidFill>
                <a:latin typeface="Geneva"/>
                <a:cs typeface="Geneva"/>
              </a:rPr>
              <a:t>death </a:t>
            </a:r>
            <a:r>
              <a:rPr sz="2800" spc="-60" dirty="0">
                <a:solidFill>
                  <a:srgbClr val="001F5F"/>
                </a:solidFill>
                <a:latin typeface="Geneva"/>
                <a:cs typeface="Geneva"/>
              </a:rPr>
              <a:t>in business</a:t>
            </a:r>
            <a:r>
              <a:rPr sz="2800" spc="-484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60" dirty="0">
                <a:solidFill>
                  <a:srgbClr val="001F5F"/>
                </a:solidFill>
                <a:latin typeface="Geneva"/>
                <a:cs typeface="Geneva"/>
              </a:rPr>
              <a:t>plan</a:t>
            </a:r>
            <a:endParaRPr sz="280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135" dirty="0">
                <a:solidFill>
                  <a:srgbClr val="001F5F"/>
                </a:solidFill>
                <a:latin typeface="Geneva"/>
                <a:cs typeface="Geneva"/>
              </a:rPr>
              <a:t>Support</a:t>
            </a:r>
            <a:r>
              <a:rPr sz="2800" spc="-16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60" dirty="0">
                <a:solidFill>
                  <a:srgbClr val="001F5F"/>
                </a:solidFill>
                <a:latin typeface="Geneva"/>
                <a:cs typeface="Geneva"/>
              </a:rPr>
              <a:t>system</a:t>
            </a:r>
            <a:endParaRPr sz="280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160" dirty="0">
                <a:solidFill>
                  <a:srgbClr val="001F5F"/>
                </a:solidFill>
                <a:latin typeface="Geneva"/>
                <a:cs typeface="Geneva"/>
              </a:rPr>
              <a:t>Anticipate </a:t>
            </a:r>
            <a:r>
              <a:rPr sz="2800" spc="-130" dirty="0">
                <a:solidFill>
                  <a:srgbClr val="001F5F"/>
                </a:solidFill>
                <a:latin typeface="Geneva"/>
                <a:cs typeface="Geneva"/>
              </a:rPr>
              <a:t>family </a:t>
            </a:r>
            <a:r>
              <a:rPr sz="2800" spc="-65" dirty="0">
                <a:solidFill>
                  <a:srgbClr val="001F5F"/>
                </a:solidFill>
                <a:latin typeface="Geneva"/>
                <a:cs typeface="Geneva"/>
              </a:rPr>
              <a:t>and </a:t>
            </a:r>
            <a:r>
              <a:rPr sz="2800" spc="-114" dirty="0">
                <a:solidFill>
                  <a:srgbClr val="001F5F"/>
                </a:solidFill>
                <a:latin typeface="Geneva"/>
                <a:cs typeface="Geneva"/>
              </a:rPr>
              <a:t>home</a:t>
            </a:r>
            <a:r>
              <a:rPr sz="2800" spc="-25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needs</a:t>
            </a:r>
            <a:endParaRPr sz="28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21596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45" dirty="0"/>
              <a:t>Objectives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1119885"/>
            <a:ext cx="8112125" cy="2083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55" dirty="0">
                <a:solidFill>
                  <a:srgbClr val="122E5A"/>
                </a:solidFill>
                <a:latin typeface="Geneva"/>
                <a:cs typeface="Geneva"/>
              </a:rPr>
              <a:t>Indentify </a:t>
            </a:r>
            <a:r>
              <a:rPr sz="3000" spc="-215" dirty="0">
                <a:solidFill>
                  <a:srgbClr val="122E5A"/>
                </a:solidFill>
                <a:latin typeface="Geneva"/>
                <a:cs typeface="Geneva"/>
              </a:rPr>
              <a:t>the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common </a:t>
            </a:r>
            <a:r>
              <a:rPr sz="3000" spc="-100" dirty="0">
                <a:solidFill>
                  <a:srgbClr val="122E5A"/>
                </a:solidFill>
                <a:latin typeface="Geneva"/>
                <a:cs typeface="Geneva"/>
              </a:rPr>
              <a:t>warning </a:t>
            </a:r>
            <a:r>
              <a:rPr sz="3000" spc="-70" dirty="0">
                <a:solidFill>
                  <a:srgbClr val="122E5A"/>
                </a:solidFill>
                <a:latin typeface="Geneva"/>
                <a:cs typeface="Geneva"/>
              </a:rPr>
              <a:t>signs </a:t>
            </a:r>
            <a:r>
              <a:rPr sz="3000" spc="-245" dirty="0">
                <a:solidFill>
                  <a:srgbClr val="122E5A"/>
                </a:solidFill>
                <a:latin typeface="Geneva"/>
                <a:cs typeface="Geneva"/>
              </a:rPr>
              <a:t>of </a:t>
            </a:r>
            <a:r>
              <a:rPr sz="3000" spc="-90" dirty="0">
                <a:solidFill>
                  <a:srgbClr val="122E5A"/>
                </a:solidFill>
                <a:latin typeface="Geneva"/>
                <a:cs typeface="Geneva"/>
              </a:rPr>
              <a:t>risk</a:t>
            </a:r>
            <a:r>
              <a:rPr sz="3000" spc="-28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220" dirty="0">
                <a:solidFill>
                  <a:srgbClr val="122E5A"/>
                </a:solidFill>
                <a:latin typeface="Geneva"/>
                <a:cs typeface="Geneva"/>
              </a:rPr>
              <a:t>for  </a:t>
            </a:r>
            <a:r>
              <a:rPr sz="3000" spc="5" dirty="0">
                <a:solidFill>
                  <a:srgbClr val="122E5A"/>
                </a:solidFill>
                <a:latin typeface="Geneva"/>
                <a:cs typeface="Geneva"/>
              </a:rPr>
              <a:t>a </a:t>
            </a:r>
            <a:r>
              <a:rPr sz="3000" spc="-60" dirty="0">
                <a:solidFill>
                  <a:srgbClr val="122E5A"/>
                </a:solidFill>
                <a:latin typeface="Geneva"/>
                <a:cs typeface="Geneva"/>
              </a:rPr>
              <a:t>small</a:t>
            </a:r>
            <a:r>
              <a:rPr sz="3000" spc="-36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business</a:t>
            </a:r>
            <a:endParaRPr sz="3000">
              <a:latin typeface="Geneva"/>
              <a:cs typeface="Geneva"/>
            </a:endParaRPr>
          </a:p>
          <a:p>
            <a:pPr marL="355600" marR="1085215" indent="-342900">
              <a:lnSpc>
                <a:spcPct val="100000"/>
              </a:lnSpc>
              <a:spcBef>
                <a:spcPts val="18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25" dirty="0">
                <a:solidFill>
                  <a:srgbClr val="122E5A"/>
                </a:solidFill>
                <a:latin typeface="Geneva"/>
                <a:cs typeface="Geneva"/>
              </a:rPr>
              <a:t>Implement, </a:t>
            </a:r>
            <a:r>
              <a:rPr sz="3000" spc="-170" dirty="0">
                <a:solidFill>
                  <a:srgbClr val="122E5A"/>
                </a:solidFill>
                <a:latin typeface="Geneva"/>
                <a:cs typeface="Geneva"/>
              </a:rPr>
              <a:t>monitor,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and </a:t>
            </a:r>
            <a:r>
              <a:rPr sz="3000" spc="-114" dirty="0">
                <a:solidFill>
                  <a:srgbClr val="122E5A"/>
                </a:solidFill>
                <a:latin typeface="Geneva"/>
                <a:cs typeface="Geneva"/>
              </a:rPr>
              <a:t>evaluate </a:t>
            </a:r>
            <a:r>
              <a:rPr sz="3000" spc="5" dirty="0">
                <a:solidFill>
                  <a:srgbClr val="122E5A"/>
                </a:solidFill>
                <a:latin typeface="Geneva"/>
                <a:cs typeface="Geneva"/>
              </a:rPr>
              <a:t>a</a:t>
            </a:r>
            <a:r>
              <a:rPr sz="3000" spc="-41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90" dirty="0">
                <a:solidFill>
                  <a:srgbClr val="122E5A"/>
                </a:solidFill>
                <a:latin typeface="Geneva"/>
                <a:cs typeface="Geneva"/>
              </a:rPr>
              <a:t>risk  </a:t>
            </a:r>
            <a:r>
              <a:rPr sz="3000" spc="-135" dirty="0">
                <a:solidFill>
                  <a:srgbClr val="122E5A"/>
                </a:solidFill>
                <a:latin typeface="Geneva"/>
                <a:cs typeface="Geneva"/>
              </a:rPr>
              <a:t>management </a:t>
            </a:r>
            <a:r>
              <a:rPr sz="3000" spc="-70" dirty="0">
                <a:solidFill>
                  <a:srgbClr val="122E5A"/>
                </a:solidFill>
                <a:latin typeface="Geneva"/>
                <a:cs typeface="Geneva"/>
              </a:rPr>
              <a:t>plan </a:t>
            </a:r>
            <a:r>
              <a:rPr sz="3000" spc="-220" dirty="0">
                <a:solidFill>
                  <a:srgbClr val="122E5A"/>
                </a:solidFill>
                <a:latin typeface="Geneva"/>
                <a:cs typeface="Geneva"/>
              </a:rPr>
              <a:t>for </a:t>
            </a:r>
            <a:r>
              <a:rPr sz="3000" spc="5" dirty="0">
                <a:solidFill>
                  <a:srgbClr val="122E5A"/>
                </a:solidFill>
                <a:latin typeface="Geneva"/>
                <a:cs typeface="Geneva"/>
              </a:rPr>
              <a:t>a </a:t>
            </a:r>
            <a:r>
              <a:rPr sz="3000" spc="-60" dirty="0">
                <a:solidFill>
                  <a:srgbClr val="122E5A"/>
                </a:solidFill>
                <a:latin typeface="Geneva"/>
                <a:cs typeface="Geneva"/>
              </a:rPr>
              <a:t>small</a:t>
            </a:r>
            <a:r>
              <a:rPr sz="3000" spc="-49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70" dirty="0">
                <a:solidFill>
                  <a:srgbClr val="122E5A"/>
                </a:solidFill>
                <a:latin typeface="Geneva"/>
                <a:cs typeface="Geneva"/>
              </a:rPr>
              <a:t>business</a:t>
            </a:r>
            <a:endParaRPr sz="30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60979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5" dirty="0"/>
              <a:t>More </a:t>
            </a:r>
            <a:r>
              <a:rPr spc="-140" dirty="0"/>
              <a:t>on </a:t>
            </a:r>
            <a:r>
              <a:rPr spc="-150" dirty="0"/>
              <a:t>Control</a:t>
            </a:r>
            <a:r>
              <a:rPr spc="-430" dirty="0"/>
              <a:t> </a:t>
            </a:r>
            <a:r>
              <a:rPr spc="-120" dirty="0"/>
              <a:t>Management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879703"/>
            <a:ext cx="8158480" cy="4269105"/>
          </a:xfrm>
          <a:prstGeom prst="rect">
            <a:avLst/>
          </a:prstGeom>
        </p:spPr>
        <p:txBody>
          <a:bodyPr vert="horz" wrap="square" lIns="0" tIns="103505" rIns="0" bIns="0" rtlCol="0">
            <a:spAutoFit/>
          </a:bodyPr>
          <a:lstStyle/>
          <a:p>
            <a:pPr marL="352425" indent="-339725">
              <a:lnSpc>
                <a:spcPct val="100000"/>
              </a:lnSpc>
              <a:spcBef>
                <a:spcPts val="815"/>
              </a:spcBef>
              <a:buChar char="•"/>
              <a:tabLst>
                <a:tab pos="352425" algn="l"/>
                <a:tab pos="353060" algn="l"/>
              </a:tabLst>
            </a:pPr>
            <a:r>
              <a:rPr sz="2950" spc="-100" dirty="0">
                <a:solidFill>
                  <a:srgbClr val="122E5A"/>
                </a:solidFill>
                <a:latin typeface="Geneva"/>
                <a:cs typeface="Geneva"/>
              </a:rPr>
              <a:t>Communication </a:t>
            </a:r>
            <a:r>
              <a:rPr sz="2950" spc="-145" dirty="0">
                <a:solidFill>
                  <a:srgbClr val="122E5A"/>
                </a:solidFill>
                <a:latin typeface="Geneva"/>
                <a:cs typeface="Geneva"/>
              </a:rPr>
              <a:t>within</a:t>
            </a:r>
            <a:r>
              <a:rPr sz="2950" spc="-15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950" spc="-120" dirty="0">
                <a:solidFill>
                  <a:srgbClr val="122E5A"/>
                </a:solidFill>
                <a:latin typeface="Geneva"/>
                <a:cs typeface="Geneva"/>
              </a:rPr>
              <a:t>organization</a:t>
            </a:r>
            <a:endParaRPr sz="2950">
              <a:latin typeface="Geneva"/>
              <a:cs typeface="Geneva"/>
            </a:endParaRPr>
          </a:p>
          <a:p>
            <a:pPr marL="352425" indent="-339725">
              <a:lnSpc>
                <a:spcPct val="100000"/>
              </a:lnSpc>
              <a:spcBef>
                <a:spcPts val="720"/>
              </a:spcBef>
              <a:buChar char="•"/>
              <a:tabLst>
                <a:tab pos="352425" algn="l"/>
                <a:tab pos="353060" algn="l"/>
              </a:tabLst>
            </a:pPr>
            <a:r>
              <a:rPr sz="2950" spc="-75" dirty="0">
                <a:solidFill>
                  <a:srgbClr val="122E5A"/>
                </a:solidFill>
                <a:latin typeface="Geneva"/>
                <a:cs typeface="Geneva"/>
              </a:rPr>
              <a:t>Routine </a:t>
            </a:r>
            <a:r>
              <a:rPr sz="2950" spc="-90" dirty="0">
                <a:solidFill>
                  <a:srgbClr val="122E5A"/>
                </a:solidFill>
                <a:latin typeface="Geneva"/>
                <a:cs typeface="Geneva"/>
              </a:rPr>
              <a:t>assessment </a:t>
            </a:r>
            <a:r>
              <a:rPr sz="2950" spc="-235" dirty="0">
                <a:solidFill>
                  <a:srgbClr val="122E5A"/>
                </a:solidFill>
                <a:latin typeface="Geneva"/>
                <a:cs typeface="Geneva"/>
              </a:rPr>
              <a:t>of </a:t>
            </a:r>
            <a:r>
              <a:rPr sz="2950" spc="-80" dirty="0">
                <a:solidFill>
                  <a:srgbClr val="122E5A"/>
                </a:solidFill>
                <a:latin typeface="Geneva"/>
                <a:cs typeface="Geneva"/>
              </a:rPr>
              <a:t>physical</a:t>
            </a:r>
            <a:r>
              <a:rPr sz="2950" spc="-18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950" spc="-145" dirty="0">
                <a:solidFill>
                  <a:srgbClr val="122E5A"/>
                </a:solidFill>
                <a:latin typeface="Geneva"/>
                <a:cs typeface="Geneva"/>
              </a:rPr>
              <a:t>plant</a:t>
            </a:r>
            <a:endParaRPr sz="2950">
              <a:latin typeface="Geneva"/>
              <a:cs typeface="Geneva"/>
            </a:endParaRPr>
          </a:p>
          <a:p>
            <a:pPr marL="352425" indent="-339725">
              <a:lnSpc>
                <a:spcPct val="100000"/>
              </a:lnSpc>
              <a:spcBef>
                <a:spcPts val="725"/>
              </a:spcBef>
              <a:buChar char="•"/>
              <a:tabLst>
                <a:tab pos="352425" algn="l"/>
                <a:tab pos="353060" algn="l"/>
              </a:tabLst>
            </a:pPr>
            <a:r>
              <a:rPr sz="2950" spc="20" dirty="0">
                <a:solidFill>
                  <a:srgbClr val="122E5A"/>
                </a:solidFill>
                <a:latin typeface="Geneva"/>
                <a:cs typeface="Geneva"/>
              </a:rPr>
              <a:t>Be </a:t>
            </a:r>
            <a:r>
              <a:rPr sz="2950" spc="-145" dirty="0">
                <a:solidFill>
                  <a:srgbClr val="122E5A"/>
                </a:solidFill>
                <a:latin typeface="Geneva"/>
                <a:cs typeface="Geneva"/>
              </a:rPr>
              <a:t>alert </a:t>
            </a:r>
            <a:r>
              <a:rPr sz="2950" spc="-315" dirty="0">
                <a:solidFill>
                  <a:srgbClr val="122E5A"/>
                </a:solidFill>
                <a:latin typeface="Geneva"/>
                <a:cs typeface="Geneva"/>
              </a:rPr>
              <a:t>to </a:t>
            </a:r>
            <a:r>
              <a:rPr sz="2950" spc="-70" dirty="0">
                <a:solidFill>
                  <a:srgbClr val="122E5A"/>
                </a:solidFill>
                <a:latin typeface="Geneva"/>
                <a:cs typeface="Geneva"/>
              </a:rPr>
              <a:t>changes </a:t>
            </a:r>
            <a:r>
              <a:rPr sz="2950" spc="-55" dirty="0">
                <a:solidFill>
                  <a:srgbClr val="122E5A"/>
                </a:solidFill>
                <a:latin typeface="Geneva"/>
                <a:cs typeface="Geneva"/>
              </a:rPr>
              <a:t>in </a:t>
            </a:r>
            <a:r>
              <a:rPr sz="2950" spc="-204" dirty="0">
                <a:solidFill>
                  <a:srgbClr val="122E5A"/>
                </a:solidFill>
                <a:latin typeface="Geneva"/>
                <a:cs typeface="Geneva"/>
              </a:rPr>
              <a:t>the </a:t>
            </a:r>
            <a:r>
              <a:rPr sz="2950" spc="-165" dirty="0">
                <a:solidFill>
                  <a:srgbClr val="122E5A"/>
                </a:solidFill>
                <a:latin typeface="Geneva"/>
                <a:cs typeface="Geneva"/>
              </a:rPr>
              <a:t>community </a:t>
            </a:r>
            <a:r>
              <a:rPr sz="2950" spc="-65" dirty="0">
                <a:solidFill>
                  <a:srgbClr val="122E5A"/>
                </a:solidFill>
                <a:latin typeface="Geneva"/>
                <a:cs typeface="Geneva"/>
              </a:rPr>
              <a:t>and</a:t>
            </a:r>
            <a:r>
              <a:rPr sz="2950" spc="-29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950" spc="-55" dirty="0">
                <a:solidFill>
                  <a:srgbClr val="122E5A"/>
                </a:solidFill>
                <a:latin typeface="Geneva"/>
                <a:cs typeface="Geneva"/>
              </a:rPr>
              <a:t>laws</a:t>
            </a:r>
            <a:endParaRPr sz="2950">
              <a:latin typeface="Geneva"/>
              <a:cs typeface="Geneva"/>
            </a:endParaRPr>
          </a:p>
          <a:p>
            <a:pPr marL="352425" indent="-339725">
              <a:lnSpc>
                <a:spcPct val="100000"/>
              </a:lnSpc>
              <a:spcBef>
                <a:spcPts val="730"/>
              </a:spcBef>
              <a:buChar char="•"/>
              <a:tabLst>
                <a:tab pos="352425" algn="l"/>
                <a:tab pos="353060" algn="l"/>
              </a:tabLst>
            </a:pPr>
            <a:r>
              <a:rPr sz="2950" spc="-80" dirty="0">
                <a:solidFill>
                  <a:srgbClr val="122E5A"/>
                </a:solidFill>
                <a:latin typeface="Geneva"/>
                <a:cs typeface="Geneva"/>
              </a:rPr>
              <a:t>Awareness </a:t>
            </a:r>
            <a:r>
              <a:rPr sz="2950" spc="-235" dirty="0">
                <a:solidFill>
                  <a:srgbClr val="122E5A"/>
                </a:solidFill>
                <a:latin typeface="Geneva"/>
                <a:cs typeface="Geneva"/>
              </a:rPr>
              <a:t>of </a:t>
            </a:r>
            <a:r>
              <a:rPr sz="2950" spc="-80" dirty="0">
                <a:solidFill>
                  <a:srgbClr val="122E5A"/>
                </a:solidFill>
                <a:latin typeface="Geneva"/>
                <a:cs typeface="Geneva"/>
              </a:rPr>
              <a:t>news </a:t>
            </a:r>
            <a:r>
              <a:rPr sz="2950" spc="-55" dirty="0">
                <a:solidFill>
                  <a:srgbClr val="122E5A"/>
                </a:solidFill>
                <a:latin typeface="Geneva"/>
                <a:cs typeface="Geneva"/>
              </a:rPr>
              <a:t>in </a:t>
            </a:r>
            <a:r>
              <a:rPr sz="2950" spc="-204" dirty="0">
                <a:solidFill>
                  <a:srgbClr val="122E5A"/>
                </a:solidFill>
                <a:latin typeface="Geneva"/>
                <a:cs typeface="Geneva"/>
              </a:rPr>
              <a:t>the</a:t>
            </a:r>
            <a:r>
              <a:rPr sz="2950" spc="-28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950" spc="-135" dirty="0">
                <a:solidFill>
                  <a:srgbClr val="122E5A"/>
                </a:solidFill>
                <a:latin typeface="Geneva"/>
                <a:cs typeface="Geneva"/>
              </a:rPr>
              <a:t>economy</a:t>
            </a:r>
            <a:endParaRPr sz="2950">
              <a:latin typeface="Geneva"/>
              <a:cs typeface="Geneva"/>
            </a:endParaRPr>
          </a:p>
          <a:p>
            <a:pPr marL="352425" indent="-339725">
              <a:lnSpc>
                <a:spcPct val="100000"/>
              </a:lnSpc>
              <a:spcBef>
                <a:spcPts val="720"/>
              </a:spcBef>
              <a:buChar char="•"/>
              <a:tabLst>
                <a:tab pos="352425" algn="l"/>
                <a:tab pos="353060" algn="l"/>
              </a:tabLst>
            </a:pPr>
            <a:r>
              <a:rPr sz="2950" spc="-90" dirty="0">
                <a:solidFill>
                  <a:srgbClr val="122E5A"/>
                </a:solidFill>
                <a:latin typeface="Geneva"/>
                <a:cs typeface="Geneva"/>
              </a:rPr>
              <a:t>Utilize </a:t>
            </a:r>
            <a:r>
              <a:rPr sz="2950" spc="-45" dirty="0">
                <a:solidFill>
                  <a:srgbClr val="122E5A"/>
                </a:solidFill>
                <a:latin typeface="Geneva"/>
                <a:cs typeface="Geneva"/>
              </a:rPr>
              <a:t>lines </a:t>
            </a:r>
            <a:r>
              <a:rPr sz="2950" spc="-235" dirty="0">
                <a:solidFill>
                  <a:srgbClr val="122E5A"/>
                </a:solidFill>
                <a:latin typeface="Geneva"/>
                <a:cs typeface="Geneva"/>
              </a:rPr>
              <a:t>of </a:t>
            </a:r>
            <a:r>
              <a:rPr sz="2950" spc="-165" dirty="0">
                <a:solidFill>
                  <a:srgbClr val="122E5A"/>
                </a:solidFill>
                <a:latin typeface="Geneva"/>
                <a:cs typeface="Geneva"/>
              </a:rPr>
              <a:t>credit </a:t>
            </a:r>
            <a:r>
              <a:rPr sz="2950" spc="-114" dirty="0">
                <a:solidFill>
                  <a:srgbClr val="122E5A"/>
                </a:solidFill>
                <a:latin typeface="Geneva"/>
                <a:cs typeface="Geneva"/>
              </a:rPr>
              <a:t>only </a:t>
            </a:r>
            <a:r>
              <a:rPr sz="2950" spc="-95" dirty="0">
                <a:solidFill>
                  <a:srgbClr val="122E5A"/>
                </a:solidFill>
                <a:latin typeface="Geneva"/>
                <a:cs typeface="Geneva"/>
              </a:rPr>
              <a:t>when</a:t>
            </a:r>
            <a:r>
              <a:rPr sz="2950" spc="-24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950" spc="-85" dirty="0">
                <a:solidFill>
                  <a:srgbClr val="122E5A"/>
                </a:solidFill>
                <a:latin typeface="Geneva"/>
                <a:cs typeface="Geneva"/>
              </a:rPr>
              <a:t>needed</a:t>
            </a:r>
            <a:endParaRPr sz="2950">
              <a:latin typeface="Geneva"/>
              <a:cs typeface="Geneva"/>
            </a:endParaRPr>
          </a:p>
          <a:p>
            <a:pPr marL="352425" marR="737870" indent="-339725">
              <a:lnSpc>
                <a:spcPct val="100699"/>
              </a:lnSpc>
              <a:spcBef>
                <a:spcPts val="700"/>
              </a:spcBef>
              <a:buChar char="•"/>
              <a:tabLst>
                <a:tab pos="352425" algn="l"/>
                <a:tab pos="353060" algn="l"/>
              </a:tabLst>
            </a:pPr>
            <a:r>
              <a:rPr sz="2950" spc="-45" dirty="0">
                <a:solidFill>
                  <a:srgbClr val="122E5A"/>
                </a:solidFill>
                <a:latin typeface="Geneva"/>
                <a:cs typeface="Geneva"/>
              </a:rPr>
              <a:t>Insure </a:t>
            </a:r>
            <a:r>
              <a:rPr sz="2950" spc="-110" dirty="0">
                <a:solidFill>
                  <a:srgbClr val="122E5A"/>
                </a:solidFill>
                <a:latin typeface="Geneva"/>
                <a:cs typeface="Geneva"/>
              </a:rPr>
              <a:t>against </a:t>
            </a:r>
            <a:r>
              <a:rPr sz="2950" spc="-75" dirty="0">
                <a:solidFill>
                  <a:srgbClr val="122E5A"/>
                </a:solidFill>
                <a:latin typeface="Geneva"/>
                <a:cs typeface="Geneva"/>
              </a:rPr>
              <a:t>damages </a:t>
            </a:r>
            <a:r>
              <a:rPr sz="2950" spc="-200" dirty="0">
                <a:solidFill>
                  <a:srgbClr val="122E5A"/>
                </a:solidFill>
                <a:latin typeface="Geneva"/>
                <a:cs typeface="Geneva"/>
              </a:rPr>
              <a:t>from </a:t>
            </a:r>
            <a:r>
              <a:rPr sz="2950" spc="-140" dirty="0">
                <a:solidFill>
                  <a:srgbClr val="122E5A"/>
                </a:solidFill>
                <a:latin typeface="Geneva"/>
                <a:cs typeface="Geneva"/>
              </a:rPr>
              <a:t>weather</a:t>
            </a:r>
            <a:r>
              <a:rPr sz="2950" spc="-28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950" spc="-65" dirty="0">
                <a:solidFill>
                  <a:srgbClr val="122E5A"/>
                </a:solidFill>
                <a:latin typeface="Geneva"/>
                <a:cs typeface="Geneva"/>
              </a:rPr>
              <a:t>and  </a:t>
            </a:r>
            <a:r>
              <a:rPr sz="2950" spc="-100" dirty="0">
                <a:solidFill>
                  <a:srgbClr val="122E5A"/>
                </a:solidFill>
                <a:latin typeface="Geneva"/>
                <a:cs typeface="Geneva"/>
              </a:rPr>
              <a:t>disasters</a:t>
            </a:r>
            <a:endParaRPr sz="2950">
              <a:latin typeface="Geneva"/>
              <a:cs typeface="Geneva"/>
            </a:endParaRPr>
          </a:p>
          <a:p>
            <a:pPr marL="352425" indent="-339725">
              <a:lnSpc>
                <a:spcPct val="100000"/>
              </a:lnSpc>
              <a:spcBef>
                <a:spcPts val="730"/>
              </a:spcBef>
              <a:buChar char="•"/>
              <a:tabLst>
                <a:tab pos="352425" algn="l"/>
                <a:tab pos="353060" algn="l"/>
              </a:tabLst>
            </a:pPr>
            <a:r>
              <a:rPr sz="2950" spc="-55" dirty="0">
                <a:solidFill>
                  <a:srgbClr val="122E5A"/>
                </a:solidFill>
                <a:latin typeface="Geneva"/>
                <a:cs typeface="Geneva"/>
              </a:rPr>
              <a:t>Backup </a:t>
            </a:r>
            <a:r>
              <a:rPr sz="2950" spc="-140" dirty="0">
                <a:solidFill>
                  <a:srgbClr val="122E5A"/>
                </a:solidFill>
                <a:latin typeface="Geneva"/>
                <a:cs typeface="Geneva"/>
              </a:rPr>
              <a:t>utilities </a:t>
            </a:r>
            <a:r>
              <a:rPr sz="2950" spc="125" dirty="0">
                <a:solidFill>
                  <a:srgbClr val="122E5A"/>
                </a:solidFill>
                <a:latin typeface="Geneva"/>
                <a:cs typeface="Geneva"/>
              </a:rPr>
              <a:t>– </a:t>
            </a:r>
            <a:r>
              <a:rPr sz="2950" spc="-85" dirty="0">
                <a:solidFill>
                  <a:srgbClr val="122E5A"/>
                </a:solidFill>
                <a:latin typeface="Geneva"/>
                <a:cs typeface="Geneva"/>
              </a:rPr>
              <a:t>phones </a:t>
            </a:r>
            <a:r>
              <a:rPr sz="2950" spc="-65" dirty="0">
                <a:solidFill>
                  <a:srgbClr val="122E5A"/>
                </a:solidFill>
                <a:latin typeface="Geneva"/>
                <a:cs typeface="Geneva"/>
              </a:rPr>
              <a:t>and</a:t>
            </a:r>
            <a:r>
              <a:rPr sz="2950" spc="-60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950" spc="-130" dirty="0">
                <a:solidFill>
                  <a:srgbClr val="122E5A"/>
                </a:solidFill>
                <a:latin typeface="Geneva"/>
                <a:cs typeface="Geneva"/>
              </a:rPr>
              <a:t>generators</a:t>
            </a:r>
            <a:endParaRPr sz="295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80872" y="976883"/>
            <a:ext cx="7229856" cy="52471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355790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5" dirty="0"/>
              <a:t>Lead </a:t>
            </a:r>
            <a:r>
              <a:rPr spc="-229" dirty="0"/>
              <a:t>by</a:t>
            </a:r>
            <a:r>
              <a:rPr spc="-385" dirty="0"/>
              <a:t> </a:t>
            </a:r>
            <a:r>
              <a:rPr spc="-40" dirty="0"/>
              <a:t>Example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4500" y="967485"/>
            <a:ext cx="751459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Ethical and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honest </a:t>
            </a: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behavior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will </a:t>
            </a: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begin</a:t>
            </a:r>
            <a:r>
              <a:rPr sz="3000" spc="-65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200" dirty="0">
                <a:solidFill>
                  <a:srgbClr val="122E5A"/>
                </a:solidFill>
                <a:latin typeface="Geneva"/>
                <a:cs typeface="Geneva"/>
              </a:rPr>
              <a:t>with  </a:t>
            </a:r>
            <a:r>
              <a:rPr sz="3000" spc="-135" dirty="0">
                <a:solidFill>
                  <a:srgbClr val="122E5A"/>
                </a:solidFill>
                <a:latin typeface="Geneva"/>
                <a:cs typeface="Geneva"/>
              </a:rPr>
              <a:t>management</a:t>
            </a:r>
            <a:endParaRPr sz="30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26162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10" dirty="0"/>
              <a:t>Exit</a:t>
            </a:r>
            <a:r>
              <a:rPr spc="-250" dirty="0"/>
              <a:t> </a:t>
            </a:r>
            <a:r>
              <a:rPr spc="-215" dirty="0"/>
              <a:t>Strategy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879093"/>
            <a:ext cx="7791450" cy="384873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Include </a:t>
            </a:r>
            <a:r>
              <a:rPr sz="3000" spc="-175" dirty="0">
                <a:solidFill>
                  <a:srgbClr val="122E5A"/>
                </a:solidFill>
                <a:latin typeface="Geneva"/>
                <a:cs typeface="Geneva"/>
              </a:rPr>
              <a:t>exit </a:t>
            </a:r>
            <a:r>
              <a:rPr sz="3000" spc="-204" dirty="0">
                <a:solidFill>
                  <a:srgbClr val="122E5A"/>
                </a:solidFill>
                <a:latin typeface="Geneva"/>
                <a:cs typeface="Geneva"/>
              </a:rPr>
              <a:t>strategy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in business</a:t>
            </a:r>
            <a:r>
              <a:rPr sz="3000" spc="-38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plan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Revisit </a:t>
            </a:r>
            <a:r>
              <a:rPr sz="3000" spc="-270" dirty="0">
                <a:solidFill>
                  <a:srgbClr val="122E5A"/>
                </a:solidFill>
                <a:latin typeface="Geneva"/>
                <a:cs typeface="Geneva"/>
              </a:rPr>
              <a:t>it</a:t>
            </a:r>
            <a:r>
              <a:rPr sz="3000" spc="-28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00" dirty="0">
                <a:solidFill>
                  <a:srgbClr val="122E5A"/>
                </a:solidFill>
                <a:latin typeface="Geneva"/>
                <a:cs typeface="Geneva"/>
              </a:rPr>
              <a:t>periodically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1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60" dirty="0">
                <a:solidFill>
                  <a:srgbClr val="122E5A"/>
                </a:solidFill>
                <a:latin typeface="Geneva"/>
                <a:cs typeface="Geneva"/>
              </a:rPr>
              <a:t>Insurance </a:t>
            </a:r>
            <a:r>
              <a:rPr sz="3000" spc="-170" dirty="0">
                <a:solidFill>
                  <a:srgbClr val="122E5A"/>
                </a:solidFill>
                <a:latin typeface="Geneva"/>
                <a:cs typeface="Geneva"/>
              </a:rPr>
              <a:t>payment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and </a:t>
            </a:r>
            <a:r>
              <a:rPr sz="3000" spc="-114" dirty="0">
                <a:solidFill>
                  <a:srgbClr val="122E5A"/>
                </a:solidFill>
                <a:latin typeface="Geneva"/>
                <a:cs typeface="Geneva"/>
              </a:rPr>
              <a:t>liquidation </a:t>
            </a:r>
            <a:r>
              <a:rPr sz="3000" spc="-245" dirty="0">
                <a:solidFill>
                  <a:srgbClr val="122E5A"/>
                </a:solidFill>
                <a:latin typeface="Geneva"/>
                <a:cs typeface="Geneva"/>
              </a:rPr>
              <a:t>of</a:t>
            </a:r>
            <a:r>
              <a:rPr sz="3000" spc="-52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assets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20" dirty="0">
                <a:solidFill>
                  <a:srgbClr val="122E5A"/>
                </a:solidFill>
                <a:latin typeface="Geneva"/>
                <a:cs typeface="Geneva"/>
              </a:rPr>
              <a:t>Liquidation </a:t>
            </a:r>
            <a:r>
              <a:rPr sz="3000" spc="-245" dirty="0">
                <a:solidFill>
                  <a:srgbClr val="122E5A"/>
                </a:solidFill>
                <a:latin typeface="Geneva"/>
                <a:cs typeface="Geneva"/>
              </a:rPr>
              <a:t>of </a:t>
            </a: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assets </a:t>
            </a:r>
            <a:r>
              <a:rPr sz="3000" spc="-220" dirty="0">
                <a:solidFill>
                  <a:srgbClr val="122E5A"/>
                </a:solidFill>
                <a:latin typeface="Geneva"/>
                <a:cs typeface="Geneva"/>
              </a:rPr>
              <a:t>without</a:t>
            </a:r>
            <a:r>
              <a:rPr sz="3000" spc="-29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insurance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40" dirty="0">
                <a:solidFill>
                  <a:srgbClr val="122E5A"/>
                </a:solidFill>
                <a:latin typeface="Geneva"/>
                <a:cs typeface="Geneva"/>
              </a:rPr>
              <a:t>Trustee </a:t>
            </a:r>
            <a:r>
              <a:rPr sz="3000" spc="-325" dirty="0">
                <a:solidFill>
                  <a:srgbClr val="122E5A"/>
                </a:solidFill>
                <a:latin typeface="Geneva"/>
                <a:cs typeface="Geneva"/>
              </a:rPr>
              <a:t>to</a:t>
            </a:r>
            <a:r>
              <a:rPr sz="3000" spc="-204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70" dirty="0">
                <a:solidFill>
                  <a:srgbClr val="122E5A"/>
                </a:solidFill>
                <a:latin typeface="Geneva"/>
                <a:cs typeface="Geneva"/>
              </a:rPr>
              <a:t>handle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1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50" dirty="0">
                <a:solidFill>
                  <a:srgbClr val="122E5A"/>
                </a:solidFill>
                <a:latin typeface="Geneva"/>
                <a:cs typeface="Geneva"/>
              </a:rPr>
              <a:t>Family</a:t>
            </a:r>
            <a:r>
              <a:rPr sz="3000" spc="-19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35" dirty="0">
                <a:solidFill>
                  <a:srgbClr val="122E5A"/>
                </a:solidFill>
                <a:latin typeface="Geneva"/>
                <a:cs typeface="Geneva"/>
              </a:rPr>
              <a:t>member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70" dirty="0">
                <a:solidFill>
                  <a:srgbClr val="122E5A"/>
                </a:solidFill>
                <a:latin typeface="Geneva"/>
                <a:cs typeface="Geneva"/>
              </a:rPr>
              <a:t>Employees</a:t>
            </a:r>
            <a:endParaRPr sz="30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98422" y="1055878"/>
            <a:ext cx="594741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35" dirty="0">
                <a:solidFill>
                  <a:srgbClr val="122E5A"/>
                </a:solidFill>
              </a:rPr>
              <a:t>Plan </a:t>
            </a:r>
            <a:r>
              <a:rPr sz="3000" spc="-75" dirty="0">
                <a:solidFill>
                  <a:srgbClr val="122E5A"/>
                </a:solidFill>
              </a:rPr>
              <a:t>and </a:t>
            </a:r>
            <a:r>
              <a:rPr sz="3000" spc="-80" dirty="0">
                <a:solidFill>
                  <a:srgbClr val="122E5A"/>
                </a:solidFill>
              </a:rPr>
              <a:t>manage </a:t>
            </a:r>
            <a:r>
              <a:rPr sz="3000" spc="-75" dirty="0">
                <a:solidFill>
                  <a:srgbClr val="122E5A"/>
                </a:solidFill>
              </a:rPr>
              <a:t>risks</a:t>
            </a:r>
            <a:r>
              <a:rPr sz="3000" spc="-509" dirty="0">
                <a:solidFill>
                  <a:srgbClr val="122E5A"/>
                </a:solidFill>
              </a:rPr>
              <a:t> </a:t>
            </a:r>
            <a:r>
              <a:rPr sz="3000" spc="-330" dirty="0">
                <a:solidFill>
                  <a:srgbClr val="122E5A"/>
                </a:solidFill>
              </a:rPr>
              <a:t>to </a:t>
            </a:r>
            <a:r>
              <a:rPr sz="3000" spc="-90" dirty="0">
                <a:solidFill>
                  <a:srgbClr val="122E5A"/>
                </a:solidFill>
              </a:rPr>
              <a:t>succeed!</a:t>
            </a:r>
            <a:endParaRPr sz="3000"/>
          </a:p>
        </p:txBody>
      </p:sp>
      <p:sp>
        <p:nvSpPr>
          <p:cNvPr id="3" name="object 3"/>
          <p:cNvSpPr/>
          <p:nvPr/>
        </p:nvSpPr>
        <p:spPr>
          <a:xfrm>
            <a:off x="2133600" y="1981200"/>
            <a:ext cx="5080000" cy="3810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62750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25" dirty="0"/>
              <a:t>Eight </a:t>
            </a:r>
            <a:r>
              <a:rPr spc="-105" dirty="0"/>
              <a:t>Key </a:t>
            </a:r>
            <a:r>
              <a:rPr spc="-110" dirty="0"/>
              <a:t>Points </a:t>
            </a:r>
            <a:r>
              <a:rPr spc="-390" dirty="0"/>
              <a:t>to</a:t>
            </a:r>
            <a:r>
              <a:rPr spc="-525" dirty="0"/>
              <a:t> </a:t>
            </a:r>
            <a:r>
              <a:rPr spc="-80" dirty="0"/>
              <a:t>Remember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1045209"/>
            <a:ext cx="8242300" cy="38214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09880" marR="5080" indent="-297180">
              <a:lnSpc>
                <a:spcPct val="100000"/>
              </a:lnSpc>
              <a:spcBef>
                <a:spcPts val="105"/>
              </a:spcBef>
              <a:buChar char="•"/>
              <a:tabLst>
                <a:tab pos="309245" algn="l"/>
                <a:tab pos="309880" algn="l"/>
              </a:tabLst>
            </a:pPr>
            <a:r>
              <a:rPr sz="2600" spc="-75" dirty="0">
                <a:solidFill>
                  <a:srgbClr val="122E5A"/>
                </a:solidFill>
                <a:latin typeface="Geneva"/>
                <a:cs typeface="Geneva"/>
              </a:rPr>
              <a:t>There </a:t>
            </a:r>
            <a:r>
              <a:rPr sz="2600" spc="-60" dirty="0">
                <a:solidFill>
                  <a:srgbClr val="122E5A"/>
                </a:solidFill>
                <a:latin typeface="Geneva"/>
                <a:cs typeface="Geneva"/>
              </a:rPr>
              <a:t>are </a:t>
            </a:r>
            <a:r>
              <a:rPr sz="2600" spc="-105" dirty="0">
                <a:solidFill>
                  <a:srgbClr val="122E5A"/>
                </a:solidFill>
                <a:latin typeface="Geneva"/>
                <a:cs typeface="Geneva"/>
              </a:rPr>
              <a:t>internal </a:t>
            </a:r>
            <a:r>
              <a:rPr sz="2600" spc="-60" dirty="0">
                <a:solidFill>
                  <a:srgbClr val="122E5A"/>
                </a:solidFill>
                <a:latin typeface="Geneva"/>
                <a:cs typeface="Geneva"/>
              </a:rPr>
              <a:t>and </a:t>
            </a:r>
            <a:r>
              <a:rPr sz="2600" spc="-105" dirty="0">
                <a:solidFill>
                  <a:srgbClr val="122E5A"/>
                </a:solidFill>
                <a:latin typeface="Geneva"/>
                <a:cs typeface="Geneva"/>
              </a:rPr>
              <a:t>external </a:t>
            </a:r>
            <a:r>
              <a:rPr sz="2600" spc="-65" dirty="0">
                <a:solidFill>
                  <a:srgbClr val="122E5A"/>
                </a:solidFill>
                <a:latin typeface="Geneva"/>
                <a:cs typeface="Geneva"/>
              </a:rPr>
              <a:t>risks </a:t>
            </a:r>
            <a:r>
              <a:rPr sz="2600" spc="-90" dirty="0">
                <a:solidFill>
                  <a:srgbClr val="122E5A"/>
                </a:solidFill>
                <a:latin typeface="Geneva"/>
                <a:cs typeface="Geneva"/>
              </a:rPr>
              <a:t>associated</a:t>
            </a:r>
            <a:r>
              <a:rPr sz="2600" spc="-59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600" spc="-170" dirty="0">
                <a:solidFill>
                  <a:srgbClr val="122E5A"/>
                </a:solidFill>
                <a:latin typeface="Geneva"/>
                <a:cs typeface="Geneva"/>
              </a:rPr>
              <a:t>with </a:t>
            </a:r>
            <a:r>
              <a:rPr sz="2600" spc="5" dirty="0">
                <a:solidFill>
                  <a:srgbClr val="122E5A"/>
                </a:solidFill>
                <a:latin typeface="Geneva"/>
                <a:cs typeface="Geneva"/>
              </a:rPr>
              <a:t>a  </a:t>
            </a:r>
            <a:r>
              <a:rPr sz="2600" spc="-50" dirty="0">
                <a:solidFill>
                  <a:srgbClr val="122E5A"/>
                </a:solidFill>
                <a:latin typeface="Geneva"/>
                <a:cs typeface="Geneva"/>
              </a:rPr>
              <a:t>small</a:t>
            </a:r>
            <a:r>
              <a:rPr sz="2600" spc="-16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600" spc="-55" dirty="0">
                <a:solidFill>
                  <a:srgbClr val="122E5A"/>
                </a:solidFill>
                <a:latin typeface="Geneva"/>
                <a:cs typeface="Geneva"/>
              </a:rPr>
              <a:t>business</a:t>
            </a:r>
            <a:endParaRPr sz="2600">
              <a:latin typeface="Geneva"/>
              <a:cs typeface="Geneva"/>
            </a:endParaRPr>
          </a:p>
          <a:p>
            <a:pPr marL="309880" marR="21590" indent="-297180">
              <a:lnSpc>
                <a:spcPct val="100000"/>
              </a:lnSpc>
              <a:spcBef>
                <a:spcPts val="595"/>
              </a:spcBef>
              <a:buChar char="•"/>
              <a:tabLst>
                <a:tab pos="309245" algn="l"/>
                <a:tab pos="309880" algn="l"/>
              </a:tabLst>
            </a:pPr>
            <a:r>
              <a:rPr sz="2600" spc="-40" dirty="0">
                <a:solidFill>
                  <a:srgbClr val="122E5A"/>
                </a:solidFill>
                <a:latin typeface="Geneva"/>
                <a:cs typeface="Geneva"/>
              </a:rPr>
              <a:t>Begin assessing </a:t>
            </a:r>
            <a:r>
              <a:rPr sz="2600" spc="-185" dirty="0">
                <a:solidFill>
                  <a:srgbClr val="122E5A"/>
                </a:solidFill>
                <a:latin typeface="Geneva"/>
                <a:cs typeface="Geneva"/>
              </a:rPr>
              <a:t>the </a:t>
            </a:r>
            <a:r>
              <a:rPr sz="2600" spc="-65" dirty="0">
                <a:solidFill>
                  <a:srgbClr val="122E5A"/>
                </a:solidFill>
                <a:latin typeface="Geneva"/>
                <a:cs typeface="Geneva"/>
              </a:rPr>
              <a:t>risks </a:t>
            </a:r>
            <a:r>
              <a:rPr sz="2600" spc="-160" dirty="0">
                <a:solidFill>
                  <a:srgbClr val="122E5A"/>
                </a:solidFill>
                <a:latin typeface="Geneva"/>
                <a:cs typeface="Geneva"/>
              </a:rPr>
              <a:t>by </a:t>
            </a:r>
            <a:r>
              <a:rPr sz="2600" spc="-125" dirty="0">
                <a:solidFill>
                  <a:srgbClr val="122E5A"/>
                </a:solidFill>
                <a:latin typeface="Geneva"/>
                <a:cs typeface="Geneva"/>
              </a:rPr>
              <a:t>completing </a:t>
            </a:r>
            <a:r>
              <a:rPr sz="2600" spc="10" dirty="0">
                <a:solidFill>
                  <a:srgbClr val="122E5A"/>
                </a:solidFill>
                <a:latin typeface="Geneva"/>
                <a:cs typeface="Geneva"/>
              </a:rPr>
              <a:t>a </a:t>
            </a:r>
            <a:r>
              <a:rPr sz="2600" spc="-130" dirty="0">
                <a:solidFill>
                  <a:srgbClr val="122E5A"/>
                </a:solidFill>
                <a:latin typeface="Geneva"/>
                <a:cs typeface="Geneva"/>
              </a:rPr>
              <a:t>list</a:t>
            </a:r>
            <a:r>
              <a:rPr sz="2600" spc="-60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600" spc="-210" dirty="0">
                <a:solidFill>
                  <a:srgbClr val="122E5A"/>
                </a:solidFill>
                <a:latin typeface="Geneva"/>
                <a:cs typeface="Geneva"/>
              </a:rPr>
              <a:t>of </a:t>
            </a:r>
            <a:r>
              <a:rPr sz="2600" spc="-145" dirty="0">
                <a:solidFill>
                  <a:srgbClr val="122E5A"/>
                </a:solidFill>
                <a:latin typeface="Geneva"/>
                <a:cs typeface="Geneva"/>
              </a:rPr>
              <a:t>those  </a:t>
            </a:r>
            <a:r>
              <a:rPr sz="2600" spc="-130" dirty="0">
                <a:solidFill>
                  <a:srgbClr val="122E5A"/>
                </a:solidFill>
                <a:latin typeface="Geneva"/>
                <a:cs typeface="Geneva"/>
              </a:rPr>
              <a:t>events </a:t>
            </a:r>
            <a:r>
              <a:rPr sz="2600" spc="-135" dirty="0">
                <a:solidFill>
                  <a:srgbClr val="122E5A"/>
                </a:solidFill>
                <a:latin typeface="Geneva"/>
                <a:cs typeface="Geneva"/>
              </a:rPr>
              <a:t>or </a:t>
            </a:r>
            <a:r>
              <a:rPr sz="2600" spc="-80" dirty="0">
                <a:solidFill>
                  <a:srgbClr val="122E5A"/>
                </a:solidFill>
                <a:latin typeface="Geneva"/>
                <a:cs typeface="Geneva"/>
              </a:rPr>
              <a:t>resources </a:t>
            </a:r>
            <a:r>
              <a:rPr sz="2600" spc="-95" dirty="0">
                <a:solidFill>
                  <a:srgbClr val="122E5A"/>
                </a:solidFill>
                <a:latin typeface="Geneva"/>
                <a:cs typeface="Geneva"/>
              </a:rPr>
              <a:t>involved </a:t>
            </a:r>
            <a:r>
              <a:rPr sz="2600" spc="-170" dirty="0">
                <a:solidFill>
                  <a:srgbClr val="122E5A"/>
                </a:solidFill>
                <a:latin typeface="Geneva"/>
                <a:cs typeface="Geneva"/>
              </a:rPr>
              <a:t>with </a:t>
            </a:r>
            <a:r>
              <a:rPr sz="2600" spc="-185" dirty="0">
                <a:solidFill>
                  <a:srgbClr val="122E5A"/>
                </a:solidFill>
                <a:latin typeface="Geneva"/>
                <a:cs typeface="Geneva"/>
              </a:rPr>
              <a:t>the </a:t>
            </a:r>
            <a:r>
              <a:rPr sz="2600" spc="-55" dirty="0">
                <a:solidFill>
                  <a:srgbClr val="122E5A"/>
                </a:solidFill>
                <a:latin typeface="Geneva"/>
                <a:cs typeface="Geneva"/>
              </a:rPr>
              <a:t>business </a:t>
            </a:r>
            <a:r>
              <a:rPr sz="2600" spc="-229" dirty="0">
                <a:solidFill>
                  <a:srgbClr val="122E5A"/>
                </a:solidFill>
                <a:latin typeface="Geneva"/>
                <a:cs typeface="Geneva"/>
              </a:rPr>
              <a:t>that  </a:t>
            </a:r>
            <a:r>
              <a:rPr sz="2600" spc="-95" dirty="0">
                <a:solidFill>
                  <a:srgbClr val="122E5A"/>
                </a:solidFill>
                <a:latin typeface="Geneva"/>
                <a:cs typeface="Geneva"/>
              </a:rPr>
              <a:t>could </a:t>
            </a:r>
            <a:r>
              <a:rPr sz="2600" spc="-140" dirty="0">
                <a:solidFill>
                  <a:srgbClr val="122E5A"/>
                </a:solidFill>
                <a:latin typeface="Geneva"/>
                <a:cs typeface="Geneva"/>
              </a:rPr>
              <a:t>impact </a:t>
            </a:r>
            <a:r>
              <a:rPr sz="2600" spc="-120" dirty="0">
                <a:solidFill>
                  <a:srgbClr val="122E5A"/>
                </a:solidFill>
                <a:latin typeface="Geneva"/>
                <a:cs typeface="Geneva"/>
              </a:rPr>
              <a:t>continued </a:t>
            </a:r>
            <a:r>
              <a:rPr sz="2600" spc="-110" dirty="0">
                <a:solidFill>
                  <a:srgbClr val="122E5A"/>
                </a:solidFill>
                <a:latin typeface="Geneva"/>
                <a:cs typeface="Geneva"/>
              </a:rPr>
              <a:t>operations </a:t>
            </a:r>
            <a:r>
              <a:rPr sz="2600" spc="-60" dirty="0">
                <a:solidFill>
                  <a:srgbClr val="122E5A"/>
                </a:solidFill>
                <a:latin typeface="Geneva"/>
                <a:cs typeface="Geneva"/>
              </a:rPr>
              <a:t>and </a:t>
            </a:r>
            <a:r>
              <a:rPr sz="2600" spc="-50" dirty="0">
                <a:solidFill>
                  <a:srgbClr val="122E5A"/>
                </a:solidFill>
                <a:latin typeface="Geneva"/>
                <a:cs typeface="Geneva"/>
              </a:rPr>
              <a:t>cash</a:t>
            </a:r>
            <a:r>
              <a:rPr sz="2600" spc="-42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600" spc="-150" dirty="0">
                <a:solidFill>
                  <a:srgbClr val="122E5A"/>
                </a:solidFill>
                <a:latin typeface="Geneva"/>
                <a:cs typeface="Geneva"/>
              </a:rPr>
              <a:t>flow</a:t>
            </a:r>
            <a:endParaRPr sz="2600">
              <a:latin typeface="Geneva"/>
              <a:cs typeface="Geneva"/>
            </a:endParaRPr>
          </a:p>
          <a:p>
            <a:pPr marL="309880" marR="1056005" indent="-297180">
              <a:lnSpc>
                <a:spcPct val="100000"/>
              </a:lnSpc>
              <a:spcBef>
                <a:spcPts val="605"/>
              </a:spcBef>
              <a:buChar char="•"/>
              <a:tabLst>
                <a:tab pos="309245" algn="l"/>
                <a:tab pos="309880" algn="l"/>
              </a:tabLst>
            </a:pPr>
            <a:r>
              <a:rPr sz="2600" spc="-65" dirty="0">
                <a:solidFill>
                  <a:srgbClr val="122E5A"/>
                </a:solidFill>
                <a:latin typeface="Geneva"/>
                <a:cs typeface="Geneva"/>
              </a:rPr>
              <a:t>The </a:t>
            </a:r>
            <a:r>
              <a:rPr sz="2600" spc="-145" dirty="0">
                <a:solidFill>
                  <a:srgbClr val="122E5A"/>
                </a:solidFill>
                <a:latin typeface="Geneva"/>
                <a:cs typeface="Geneva"/>
              </a:rPr>
              <a:t>costs </a:t>
            </a:r>
            <a:r>
              <a:rPr sz="2600" spc="-280" dirty="0">
                <a:solidFill>
                  <a:srgbClr val="122E5A"/>
                </a:solidFill>
                <a:latin typeface="Geneva"/>
                <a:cs typeface="Geneva"/>
              </a:rPr>
              <a:t>to </a:t>
            </a:r>
            <a:r>
              <a:rPr sz="2600" spc="-65" dirty="0">
                <a:solidFill>
                  <a:srgbClr val="122E5A"/>
                </a:solidFill>
                <a:latin typeface="Geneva"/>
                <a:cs typeface="Geneva"/>
              </a:rPr>
              <a:t>insure </a:t>
            </a:r>
            <a:r>
              <a:rPr sz="2600" spc="-135" dirty="0">
                <a:solidFill>
                  <a:srgbClr val="122E5A"/>
                </a:solidFill>
                <a:latin typeface="Geneva"/>
                <a:cs typeface="Geneva"/>
              </a:rPr>
              <a:t>or </a:t>
            </a:r>
            <a:r>
              <a:rPr sz="2600" spc="-85" dirty="0">
                <a:solidFill>
                  <a:srgbClr val="122E5A"/>
                </a:solidFill>
                <a:latin typeface="Geneva"/>
                <a:cs typeface="Geneva"/>
              </a:rPr>
              <a:t>minimize </a:t>
            </a:r>
            <a:r>
              <a:rPr sz="2600" spc="-65" dirty="0">
                <a:solidFill>
                  <a:srgbClr val="122E5A"/>
                </a:solidFill>
                <a:latin typeface="Geneva"/>
                <a:cs typeface="Geneva"/>
              </a:rPr>
              <a:t>risks </a:t>
            </a:r>
            <a:r>
              <a:rPr sz="2600" spc="-75" dirty="0">
                <a:solidFill>
                  <a:srgbClr val="122E5A"/>
                </a:solidFill>
                <a:latin typeface="Geneva"/>
                <a:cs typeface="Geneva"/>
              </a:rPr>
              <a:t>should</a:t>
            </a:r>
            <a:r>
              <a:rPr sz="2600" spc="-40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600" spc="-95" dirty="0">
                <a:solidFill>
                  <a:srgbClr val="122E5A"/>
                </a:solidFill>
                <a:latin typeface="Geneva"/>
                <a:cs typeface="Geneva"/>
              </a:rPr>
              <a:t>be  </a:t>
            </a:r>
            <a:r>
              <a:rPr sz="2600" spc="-85" dirty="0">
                <a:solidFill>
                  <a:srgbClr val="122E5A"/>
                </a:solidFill>
                <a:latin typeface="Geneva"/>
                <a:cs typeface="Geneva"/>
              </a:rPr>
              <a:t>weighed </a:t>
            </a:r>
            <a:r>
              <a:rPr sz="2600" spc="-280" dirty="0">
                <a:solidFill>
                  <a:srgbClr val="122E5A"/>
                </a:solidFill>
                <a:latin typeface="Geneva"/>
                <a:cs typeface="Geneva"/>
              </a:rPr>
              <a:t>to </a:t>
            </a:r>
            <a:r>
              <a:rPr sz="2600" spc="-185" dirty="0">
                <a:solidFill>
                  <a:srgbClr val="122E5A"/>
                </a:solidFill>
                <a:latin typeface="Geneva"/>
                <a:cs typeface="Geneva"/>
              </a:rPr>
              <a:t>the </a:t>
            </a:r>
            <a:r>
              <a:rPr sz="2600" spc="-145" dirty="0">
                <a:solidFill>
                  <a:srgbClr val="122E5A"/>
                </a:solidFill>
                <a:latin typeface="Geneva"/>
                <a:cs typeface="Geneva"/>
              </a:rPr>
              <a:t>potential </a:t>
            </a:r>
            <a:r>
              <a:rPr sz="2600" spc="-140" dirty="0">
                <a:solidFill>
                  <a:srgbClr val="122E5A"/>
                </a:solidFill>
                <a:latin typeface="Geneva"/>
                <a:cs typeface="Geneva"/>
              </a:rPr>
              <a:t>impact</a:t>
            </a:r>
            <a:r>
              <a:rPr sz="2600" spc="-7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600" spc="-95" dirty="0">
                <a:solidFill>
                  <a:srgbClr val="122E5A"/>
                </a:solidFill>
                <a:latin typeface="Geneva"/>
                <a:cs typeface="Geneva"/>
              </a:rPr>
              <a:t>involved</a:t>
            </a:r>
            <a:endParaRPr sz="2600">
              <a:latin typeface="Geneva"/>
              <a:cs typeface="Geneva"/>
            </a:endParaRPr>
          </a:p>
          <a:p>
            <a:pPr marL="309880" marR="807720" indent="-297180">
              <a:lnSpc>
                <a:spcPct val="100000"/>
              </a:lnSpc>
              <a:spcBef>
                <a:spcPts val="600"/>
              </a:spcBef>
              <a:buChar char="•"/>
              <a:tabLst>
                <a:tab pos="309245" algn="l"/>
                <a:tab pos="309880" algn="l"/>
              </a:tabLst>
            </a:pPr>
            <a:r>
              <a:rPr sz="2600" spc="-155" dirty="0">
                <a:solidFill>
                  <a:srgbClr val="122E5A"/>
                </a:solidFill>
                <a:latin typeface="Geneva"/>
                <a:cs typeface="Geneva"/>
              </a:rPr>
              <a:t>A </a:t>
            </a:r>
            <a:r>
              <a:rPr sz="2600" spc="-55" dirty="0">
                <a:solidFill>
                  <a:srgbClr val="122E5A"/>
                </a:solidFill>
                <a:latin typeface="Geneva"/>
                <a:cs typeface="Geneva"/>
              </a:rPr>
              <a:t>business </a:t>
            </a:r>
            <a:r>
              <a:rPr sz="2600" spc="-160" dirty="0">
                <a:solidFill>
                  <a:srgbClr val="122E5A"/>
                </a:solidFill>
                <a:latin typeface="Geneva"/>
                <a:cs typeface="Geneva"/>
              </a:rPr>
              <a:t>continuity </a:t>
            </a:r>
            <a:r>
              <a:rPr sz="2600" spc="-55" dirty="0">
                <a:solidFill>
                  <a:srgbClr val="122E5A"/>
                </a:solidFill>
                <a:latin typeface="Geneva"/>
                <a:cs typeface="Geneva"/>
              </a:rPr>
              <a:t>plan </a:t>
            </a:r>
            <a:r>
              <a:rPr sz="2600" spc="-75" dirty="0">
                <a:solidFill>
                  <a:srgbClr val="122E5A"/>
                </a:solidFill>
                <a:latin typeface="Geneva"/>
                <a:cs typeface="Geneva"/>
              </a:rPr>
              <a:t>should </a:t>
            </a:r>
            <a:r>
              <a:rPr sz="2600" spc="-95" dirty="0">
                <a:solidFill>
                  <a:srgbClr val="122E5A"/>
                </a:solidFill>
                <a:latin typeface="Geneva"/>
                <a:cs typeface="Geneva"/>
              </a:rPr>
              <a:t>be </a:t>
            </a:r>
            <a:r>
              <a:rPr sz="2600" spc="-170" dirty="0">
                <a:solidFill>
                  <a:srgbClr val="122E5A"/>
                </a:solidFill>
                <a:latin typeface="Geneva"/>
                <a:cs typeface="Geneva"/>
              </a:rPr>
              <a:t>part </a:t>
            </a:r>
            <a:r>
              <a:rPr sz="2600" spc="-210" dirty="0">
                <a:solidFill>
                  <a:srgbClr val="122E5A"/>
                </a:solidFill>
                <a:latin typeface="Geneva"/>
                <a:cs typeface="Geneva"/>
              </a:rPr>
              <a:t>of</a:t>
            </a:r>
            <a:r>
              <a:rPr sz="2600" spc="-39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600" spc="-130" dirty="0">
                <a:solidFill>
                  <a:srgbClr val="122E5A"/>
                </a:solidFill>
                <a:latin typeface="Geneva"/>
                <a:cs typeface="Geneva"/>
              </a:rPr>
              <a:t>your  </a:t>
            </a:r>
            <a:r>
              <a:rPr sz="2600" spc="-80" dirty="0">
                <a:solidFill>
                  <a:srgbClr val="122E5A"/>
                </a:solidFill>
                <a:latin typeface="Geneva"/>
                <a:cs typeface="Geneva"/>
              </a:rPr>
              <a:t>overall </a:t>
            </a:r>
            <a:r>
              <a:rPr sz="2600" spc="-55" dirty="0">
                <a:solidFill>
                  <a:srgbClr val="122E5A"/>
                </a:solidFill>
                <a:latin typeface="Geneva"/>
                <a:cs typeface="Geneva"/>
              </a:rPr>
              <a:t>business</a:t>
            </a:r>
            <a:r>
              <a:rPr sz="2600" spc="-25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600" spc="-55" dirty="0">
                <a:solidFill>
                  <a:srgbClr val="122E5A"/>
                </a:solidFill>
                <a:latin typeface="Geneva"/>
                <a:cs typeface="Geneva"/>
              </a:rPr>
              <a:t>plan</a:t>
            </a:r>
            <a:endParaRPr sz="26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62750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25" dirty="0"/>
              <a:t>Eight </a:t>
            </a:r>
            <a:r>
              <a:rPr spc="-105" dirty="0"/>
              <a:t>Key </a:t>
            </a:r>
            <a:r>
              <a:rPr spc="-110" dirty="0"/>
              <a:t>Points </a:t>
            </a:r>
            <a:r>
              <a:rPr spc="-390" dirty="0"/>
              <a:t>to</a:t>
            </a:r>
            <a:r>
              <a:rPr spc="-525" dirty="0"/>
              <a:t> </a:t>
            </a:r>
            <a:r>
              <a:rPr spc="-80" dirty="0"/>
              <a:t>Remember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1045209"/>
            <a:ext cx="8098790" cy="30289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09880" marR="5080" indent="-297180">
              <a:lnSpc>
                <a:spcPct val="100000"/>
              </a:lnSpc>
              <a:spcBef>
                <a:spcPts val="105"/>
              </a:spcBef>
              <a:buChar char="•"/>
              <a:tabLst>
                <a:tab pos="309245" algn="l"/>
                <a:tab pos="309880" algn="l"/>
              </a:tabLst>
            </a:pPr>
            <a:r>
              <a:rPr sz="2600" spc="-114" dirty="0">
                <a:solidFill>
                  <a:srgbClr val="122E5A"/>
                </a:solidFill>
                <a:latin typeface="Geneva"/>
                <a:cs typeface="Geneva"/>
              </a:rPr>
              <a:t>Strategies </a:t>
            </a:r>
            <a:r>
              <a:rPr sz="2600" spc="-285" dirty="0">
                <a:solidFill>
                  <a:srgbClr val="122E5A"/>
                </a:solidFill>
                <a:latin typeface="Geneva"/>
                <a:cs typeface="Geneva"/>
              </a:rPr>
              <a:t>to </a:t>
            </a:r>
            <a:r>
              <a:rPr sz="2600" spc="-90" dirty="0">
                <a:solidFill>
                  <a:srgbClr val="122E5A"/>
                </a:solidFill>
                <a:latin typeface="Geneva"/>
                <a:cs typeface="Geneva"/>
              </a:rPr>
              <a:t>avoid </a:t>
            </a:r>
            <a:r>
              <a:rPr sz="2600" spc="-65" dirty="0">
                <a:solidFill>
                  <a:srgbClr val="122E5A"/>
                </a:solidFill>
                <a:latin typeface="Geneva"/>
                <a:cs typeface="Geneva"/>
              </a:rPr>
              <a:t>risks </a:t>
            </a:r>
            <a:r>
              <a:rPr sz="2600" spc="-60" dirty="0">
                <a:solidFill>
                  <a:srgbClr val="122E5A"/>
                </a:solidFill>
                <a:latin typeface="Geneva"/>
                <a:cs typeface="Geneva"/>
              </a:rPr>
              <a:t>can </a:t>
            </a:r>
            <a:r>
              <a:rPr sz="2600" spc="-70" dirty="0">
                <a:solidFill>
                  <a:srgbClr val="122E5A"/>
                </a:solidFill>
                <a:latin typeface="Geneva"/>
                <a:cs typeface="Geneva"/>
              </a:rPr>
              <a:t>include:</a:t>
            </a:r>
            <a:r>
              <a:rPr sz="2600" spc="-29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600" spc="-110" dirty="0">
                <a:solidFill>
                  <a:srgbClr val="122E5A"/>
                </a:solidFill>
                <a:latin typeface="Geneva"/>
                <a:cs typeface="Geneva"/>
              </a:rPr>
              <a:t>communication,  </a:t>
            </a:r>
            <a:r>
              <a:rPr sz="2600" spc="-170" dirty="0">
                <a:solidFill>
                  <a:srgbClr val="122E5A"/>
                </a:solidFill>
                <a:latin typeface="Geneva"/>
                <a:cs typeface="Geneva"/>
              </a:rPr>
              <a:t>setting </a:t>
            </a:r>
            <a:r>
              <a:rPr sz="2600" spc="-120" dirty="0">
                <a:solidFill>
                  <a:srgbClr val="122E5A"/>
                </a:solidFill>
                <a:latin typeface="Geneva"/>
                <a:cs typeface="Geneva"/>
              </a:rPr>
              <a:t>expectations, </a:t>
            </a:r>
            <a:r>
              <a:rPr sz="2600" spc="-145" dirty="0">
                <a:solidFill>
                  <a:srgbClr val="122E5A"/>
                </a:solidFill>
                <a:latin typeface="Geneva"/>
                <a:cs typeface="Geneva"/>
              </a:rPr>
              <a:t>support </a:t>
            </a:r>
            <a:r>
              <a:rPr sz="2600" spc="-120" dirty="0">
                <a:solidFill>
                  <a:srgbClr val="122E5A"/>
                </a:solidFill>
                <a:latin typeface="Geneva"/>
                <a:cs typeface="Geneva"/>
              </a:rPr>
              <a:t>systems, </a:t>
            </a:r>
            <a:r>
              <a:rPr sz="2600" spc="-114" dirty="0">
                <a:solidFill>
                  <a:srgbClr val="122E5A"/>
                </a:solidFill>
                <a:latin typeface="Geneva"/>
                <a:cs typeface="Geneva"/>
              </a:rPr>
              <a:t>training </a:t>
            </a:r>
            <a:r>
              <a:rPr sz="2600" spc="-185" dirty="0">
                <a:solidFill>
                  <a:srgbClr val="122E5A"/>
                </a:solidFill>
                <a:latin typeface="Geneva"/>
                <a:cs typeface="Geneva"/>
              </a:rPr>
              <a:t>staff,  </a:t>
            </a:r>
            <a:r>
              <a:rPr sz="2600" spc="-60" dirty="0">
                <a:solidFill>
                  <a:srgbClr val="122E5A"/>
                </a:solidFill>
                <a:latin typeface="Geneva"/>
                <a:cs typeface="Geneva"/>
              </a:rPr>
              <a:t>insurance, </a:t>
            </a:r>
            <a:r>
              <a:rPr sz="2600" spc="-80" dirty="0">
                <a:solidFill>
                  <a:srgbClr val="122E5A"/>
                </a:solidFill>
                <a:latin typeface="Geneva"/>
                <a:cs typeface="Geneva"/>
              </a:rPr>
              <a:t>assessment </a:t>
            </a:r>
            <a:r>
              <a:rPr sz="2600" spc="-60" dirty="0">
                <a:solidFill>
                  <a:srgbClr val="122E5A"/>
                </a:solidFill>
                <a:latin typeface="Geneva"/>
                <a:cs typeface="Geneva"/>
              </a:rPr>
              <a:t>and </a:t>
            </a:r>
            <a:r>
              <a:rPr sz="2600" spc="-130" dirty="0">
                <a:solidFill>
                  <a:srgbClr val="122E5A"/>
                </a:solidFill>
                <a:latin typeface="Geneva"/>
                <a:cs typeface="Geneva"/>
              </a:rPr>
              <a:t>contingency</a:t>
            </a:r>
            <a:r>
              <a:rPr sz="2600" spc="-48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600" spc="-65" dirty="0">
                <a:solidFill>
                  <a:srgbClr val="122E5A"/>
                </a:solidFill>
                <a:latin typeface="Geneva"/>
                <a:cs typeface="Geneva"/>
              </a:rPr>
              <a:t>planning</a:t>
            </a:r>
            <a:endParaRPr sz="2600">
              <a:latin typeface="Geneva"/>
              <a:cs typeface="Geneva"/>
            </a:endParaRPr>
          </a:p>
          <a:p>
            <a:pPr marL="309880" marR="596265" indent="-297180">
              <a:lnSpc>
                <a:spcPct val="100000"/>
              </a:lnSpc>
              <a:spcBef>
                <a:spcPts val="600"/>
              </a:spcBef>
              <a:buChar char="•"/>
              <a:tabLst>
                <a:tab pos="309245" algn="l"/>
                <a:tab pos="309880" algn="l"/>
              </a:tabLst>
            </a:pPr>
            <a:r>
              <a:rPr sz="2600" spc="15" dirty="0">
                <a:solidFill>
                  <a:srgbClr val="122E5A"/>
                </a:solidFill>
                <a:latin typeface="Geneva"/>
                <a:cs typeface="Geneva"/>
              </a:rPr>
              <a:t>Be </a:t>
            </a:r>
            <a:r>
              <a:rPr sz="2600" spc="-130" dirty="0">
                <a:solidFill>
                  <a:srgbClr val="122E5A"/>
                </a:solidFill>
                <a:latin typeface="Geneva"/>
                <a:cs typeface="Geneva"/>
              </a:rPr>
              <a:t>honest </a:t>
            </a:r>
            <a:r>
              <a:rPr sz="2600" spc="-55" dirty="0">
                <a:solidFill>
                  <a:srgbClr val="122E5A"/>
                </a:solidFill>
                <a:latin typeface="Geneva"/>
                <a:cs typeface="Geneva"/>
              </a:rPr>
              <a:t>in </a:t>
            </a:r>
            <a:r>
              <a:rPr sz="2600" spc="-95" dirty="0">
                <a:solidFill>
                  <a:srgbClr val="122E5A"/>
                </a:solidFill>
                <a:latin typeface="Geneva"/>
                <a:cs typeface="Geneva"/>
              </a:rPr>
              <a:t>reviewing </a:t>
            </a:r>
            <a:r>
              <a:rPr sz="2600" spc="-130" dirty="0">
                <a:solidFill>
                  <a:srgbClr val="122E5A"/>
                </a:solidFill>
                <a:latin typeface="Geneva"/>
                <a:cs typeface="Geneva"/>
              </a:rPr>
              <a:t>your </a:t>
            </a:r>
            <a:r>
              <a:rPr sz="2600" spc="-55" dirty="0">
                <a:solidFill>
                  <a:srgbClr val="122E5A"/>
                </a:solidFill>
                <a:latin typeface="Geneva"/>
                <a:cs typeface="Geneva"/>
              </a:rPr>
              <a:t>business </a:t>
            </a:r>
            <a:r>
              <a:rPr sz="2600" spc="-190" dirty="0">
                <a:solidFill>
                  <a:srgbClr val="122E5A"/>
                </a:solidFill>
                <a:latin typeface="Geneva"/>
                <a:cs typeface="Geneva"/>
              </a:rPr>
              <a:t>for </a:t>
            </a:r>
            <a:r>
              <a:rPr sz="2600" spc="-80" dirty="0">
                <a:solidFill>
                  <a:srgbClr val="122E5A"/>
                </a:solidFill>
                <a:latin typeface="Geneva"/>
                <a:cs typeface="Geneva"/>
              </a:rPr>
              <a:t>risk</a:t>
            </a:r>
            <a:r>
              <a:rPr sz="2600" spc="-53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600" spc="-60" dirty="0">
                <a:solidFill>
                  <a:srgbClr val="122E5A"/>
                </a:solidFill>
                <a:latin typeface="Geneva"/>
                <a:cs typeface="Geneva"/>
              </a:rPr>
              <a:t>and  </a:t>
            </a:r>
            <a:r>
              <a:rPr sz="2600" spc="-85" dirty="0">
                <a:solidFill>
                  <a:srgbClr val="122E5A"/>
                </a:solidFill>
                <a:latin typeface="Geneva"/>
                <a:cs typeface="Geneva"/>
              </a:rPr>
              <a:t>warning</a:t>
            </a:r>
            <a:r>
              <a:rPr sz="2600" spc="-16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600" spc="-60" dirty="0">
                <a:solidFill>
                  <a:srgbClr val="122E5A"/>
                </a:solidFill>
                <a:latin typeface="Geneva"/>
                <a:cs typeface="Geneva"/>
              </a:rPr>
              <a:t>signs</a:t>
            </a:r>
            <a:endParaRPr sz="2600">
              <a:latin typeface="Geneva"/>
              <a:cs typeface="Geneva"/>
            </a:endParaRPr>
          </a:p>
          <a:p>
            <a:pPr marL="309880" indent="-297180">
              <a:lnSpc>
                <a:spcPct val="100000"/>
              </a:lnSpc>
              <a:spcBef>
                <a:spcPts val="600"/>
              </a:spcBef>
              <a:buChar char="•"/>
              <a:tabLst>
                <a:tab pos="309245" algn="l"/>
                <a:tab pos="309880" algn="l"/>
              </a:tabLst>
            </a:pPr>
            <a:r>
              <a:rPr sz="2600" spc="-10" dirty="0">
                <a:solidFill>
                  <a:srgbClr val="122E5A"/>
                </a:solidFill>
                <a:latin typeface="Geneva"/>
                <a:cs typeface="Geneva"/>
              </a:rPr>
              <a:t>Seek </a:t>
            </a:r>
            <a:r>
              <a:rPr sz="2600" spc="-75" dirty="0">
                <a:solidFill>
                  <a:srgbClr val="122E5A"/>
                </a:solidFill>
                <a:latin typeface="Geneva"/>
                <a:cs typeface="Geneva"/>
              </a:rPr>
              <a:t>assistance </a:t>
            </a:r>
            <a:r>
              <a:rPr sz="2600" spc="-180" dirty="0">
                <a:solidFill>
                  <a:srgbClr val="122E5A"/>
                </a:solidFill>
                <a:latin typeface="Geneva"/>
                <a:cs typeface="Geneva"/>
              </a:rPr>
              <a:t>from</a:t>
            </a:r>
            <a:r>
              <a:rPr sz="2600" spc="-40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600" spc="-140" dirty="0">
                <a:solidFill>
                  <a:srgbClr val="122E5A"/>
                </a:solidFill>
                <a:latin typeface="Geneva"/>
                <a:cs typeface="Geneva"/>
              </a:rPr>
              <a:t>others</a:t>
            </a:r>
            <a:endParaRPr sz="2600">
              <a:latin typeface="Geneva"/>
              <a:cs typeface="Geneva"/>
            </a:endParaRPr>
          </a:p>
          <a:p>
            <a:pPr marL="309880" indent="-297180">
              <a:lnSpc>
                <a:spcPct val="100000"/>
              </a:lnSpc>
              <a:spcBef>
                <a:spcPts val="605"/>
              </a:spcBef>
              <a:buChar char="•"/>
              <a:tabLst>
                <a:tab pos="309245" algn="l"/>
                <a:tab pos="309880" algn="l"/>
              </a:tabLst>
            </a:pPr>
            <a:r>
              <a:rPr sz="2600" spc="-114" dirty="0">
                <a:solidFill>
                  <a:srgbClr val="122E5A"/>
                </a:solidFill>
                <a:latin typeface="Geneva"/>
                <a:cs typeface="Geneva"/>
              </a:rPr>
              <a:t>An </a:t>
            </a:r>
            <a:r>
              <a:rPr sz="2600" spc="-145" dirty="0">
                <a:solidFill>
                  <a:srgbClr val="122E5A"/>
                </a:solidFill>
                <a:latin typeface="Geneva"/>
                <a:cs typeface="Geneva"/>
              </a:rPr>
              <a:t>exit </a:t>
            </a:r>
            <a:r>
              <a:rPr sz="2600" spc="-175" dirty="0">
                <a:solidFill>
                  <a:srgbClr val="122E5A"/>
                </a:solidFill>
                <a:latin typeface="Geneva"/>
                <a:cs typeface="Geneva"/>
              </a:rPr>
              <a:t>strategy </a:t>
            </a:r>
            <a:r>
              <a:rPr sz="2600" spc="-30" dirty="0">
                <a:solidFill>
                  <a:srgbClr val="122E5A"/>
                </a:solidFill>
                <a:latin typeface="Geneva"/>
                <a:cs typeface="Geneva"/>
              </a:rPr>
              <a:t>is</a:t>
            </a:r>
            <a:r>
              <a:rPr sz="2600" spc="-17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600" spc="-165" dirty="0">
                <a:solidFill>
                  <a:srgbClr val="122E5A"/>
                </a:solidFill>
                <a:latin typeface="Geneva"/>
                <a:cs typeface="Geneva"/>
              </a:rPr>
              <a:t>important</a:t>
            </a:r>
            <a:endParaRPr sz="26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19818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10" dirty="0"/>
              <a:t>Summary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9072" y="1043685"/>
            <a:ext cx="6688455" cy="266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0520" indent="-337820">
              <a:lnSpc>
                <a:spcPct val="100000"/>
              </a:lnSpc>
              <a:spcBef>
                <a:spcPts val="100"/>
              </a:spcBef>
              <a:buChar char="•"/>
              <a:tabLst>
                <a:tab pos="350520" algn="l"/>
                <a:tab pos="351155" algn="l"/>
              </a:tabLst>
            </a:pP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What </a:t>
            </a:r>
            <a:r>
              <a:rPr sz="3000" spc="-100" dirty="0">
                <a:solidFill>
                  <a:srgbClr val="122E5A"/>
                </a:solidFill>
                <a:latin typeface="Geneva"/>
                <a:cs typeface="Geneva"/>
              </a:rPr>
              <a:t>final </a:t>
            </a:r>
            <a:r>
              <a:rPr sz="3000" spc="-125" dirty="0">
                <a:solidFill>
                  <a:srgbClr val="122E5A"/>
                </a:solidFill>
                <a:latin typeface="Geneva"/>
                <a:cs typeface="Geneva"/>
              </a:rPr>
              <a:t>questions </a:t>
            </a: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do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you</a:t>
            </a:r>
            <a:r>
              <a:rPr sz="3000" spc="-409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have?</a:t>
            </a:r>
            <a:endParaRPr sz="3000">
              <a:latin typeface="Geneva"/>
              <a:cs typeface="Geneva"/>
            </a:endParaRPr>
          </a:p>
          <a:p>
            <a:pPr>
              <a:lnSpc>
                <a:spcPct val="100000"/>
              </a:lnSpc>
              <a:spcBef>
                <a:spcPts val="75"/>
              </a:spcBef>
              <a:buClr>
                <a:srgbClr val="122E5A"/>
              </a:buClr>
              <a:buFont typeface="Geneva"/>
              <a:buChar char="•"/>
            </a:pPr>
            <a:endParaRPr sz="2900">
              <a:latin typeface="Times"/>
              <a:cs typeface="Times"/>
            </a:endParaRPr>
          </a:p>
          <a:p>
            <a:pPr marL="350520" indent="-337820">
              <a:lnSpc>
                <a:spcPct val="100000"/>
              </a:lnSpc>
              <a:buChar char="•"/>
              <a:tabLst>
                <a:tab pos="350520" algn="l"/>
                <a:tab pos="351155" algn="l"/>
              </a:tabLst>
            </a:pP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What </a:t>
            </a:r>
            <a:r>
              <a:rPr sz="3000" spc="-85" dirty="0">
                <a:solidFill>
                  <a:srgbClr val="122E5A"/>
                </a:solidFill>
                <a:latin typeface="Geneva"/>
                <a:cs typeface="Geneva"/>
              </a:rPr>
              <a:t>have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you</a:t>
            </a:r>
            <a:r>
              <a:rPr sz="3000" spc="-31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learned?</a:t>
            </a:r>
            <a:endParaRPr sz="3000">
              <a:latin typeface="Geneva"/>
              <a:cs typeface="Geneva"/>
            </a:endParaRPr>
          </a:p>
          <a:p>
            <a:pPr>
              <a:lnSpc>
                <a:spcPct val="100000"/>
              </a:lnSpc>
              <a:spcBef>
                <a:spcPts val="65"/>
              </a:spcBef>
              <a:buClr>
                <a:srgbClr val="122E5A"/>
              </a:buClr>
              <a:buFont typeface="Geneva"/>
              <a:buChar char="•"/>
            </a:pPr>
            <a:endParaRPr sz="2900">
              <a:latin typeface="Times"/>
              <a:cs typeface="Times"/>
            </a:endParaRPr>
          </a:p>
          <a:p>
            <a:pPr marL="350520" indent="-337820">
              <a:lnSpc>
                <a:spcPct val="100000"/>
              </a:lnSpc>
              <a:buChar char="•"/>
              <a:tabLst>
                <a:tab pos="350520" algn="l"/>
                <a:tab pos="351155" algn="l"/>
              </a:tabLst>
            </a:pP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How </a:t>
            </a:r>
            <a:r>
              <a:rPr sz="3000" spc="-114" dirty="0">
                <a:solidFill>
                  <a:srgbClr val="122E5A"/>
                </a:solidFill>
                <a:latin typeface="Geneva"/>
                <a:cs typeface="Geneva"/>
              </a:rPr>
              <a:t>would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you </a:t>
            </a:r>
            <a:r>
              <a:rPr sz="3000" spc="-114" dirty="0">
                <a:solidFill>
                  <a:srgbClr val="122E5A"/>
                </a:solidFill>
                <a:latin typeface="Geneva"/>
                <a:cs typeface="Geneva"/>
              </a:rPr>
              <a:t>evaluate </a:t>
            </a:r>
            <a:r>
              <a:rPr sz="3000" spc="-215" dirty="0">
                <a:solidFill>
                  <a:srgbClr val="122E5A"/>
                </a:solidFill>
                <a:latin typeface="Geneva"/>
                <a:cs typeface="Geneva"/>
              </a:rPr>
              <a:t>the</a:t>
            </a:r>
            <a:r>
              <a:rPr sz="3000" spc="-54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20" dirty="0">
                <a:solidFill>
                  <a:srgbClr val="122E5A"/>
                </a:solidFill>
                <a:latin typeface="Geneva"/>
                <a:cs typeface="Geneva"/>
              </a:rPr>
              <a:t>training?</a:t>
            </a:r>
            <a:endParaRPr sz="3000">
              <a:latin typeface="Geneva"/>
              <a:cs typeface="Genev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705600" y="4038600"/>
            <a:ext cx="2063496" cy="16093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22885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5" dirty="0"/>
              <a:t>Conc</a:t>
            </a:r>
            <a:r>
              <a:rPr spc="-15" dirty="0"/>
              <a:t>l</a:t>
            </a:r>
            <a:r>
              <a:rPr spc="-95" dirty="0"/>
              <a:t>usion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807890"/>
            <a:ext cx="8169909" cy="4011929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000" spc="-25" dirty="0">
                <a:solidFill>
                  <a:srgbClr val="122E5A"/>
                </a:solidFill>
                <a:latin typeface="Geneva"/>
                <a:cs typeface="Geneva"/>
              </a:rPr>
              <a:t>You </a:t>
            </a:r>
            <a:r>
              <a:rPr sz="3000" spc="-80" dirty="0">
                <a:solidFill>
                  <a:srgbClr val="122E5A"/>
                </a:solidFill>
                <a:latin typeface="Geneva"/>
                <a:cs typeface="Geneva"/>
              </a:rPr>
              <a:t>learned</a:t>
            </a:r>
            <a:r>
              <a:rPr sz="3000" spc="-35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60" dirty="0">
                <a:solidFill>
                  <a:srgbClr val="122E5A"/>
                </a:solidFill>
                <a:latin typeface="Geneva"/>
                <a:cs typeface="Geneva"/>
              </a:rPr>
              <a:t>about:</a:t>
            </a:r>
            <a:endParaRPr sz="300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10"/>
              </a:spcBef>
              <a:buChar char="•"/>
              <a:tabLst>
                <a:tab pos="756920" algn="l"/>
              </a:tabLst>
            </a:pPr>
            <a:r>
              <a:rPr sz="2800" spc="-95" dirty="0">
                <a:solidFill>
                  <a:srgbClr val="001F5F"/>
                </a:solidFill>
                <a:latin typeface="Geneva"/>
                <a:cs typeface="Geneva"/>
              </a:rPr>
              <a:t>Internal </a:t>
            </a: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and </a:t>
            </a:r>
            <a:r>
              <a:rPr sz="2800" spc="-114" dirty="0">
                <a:solidFill>
                  <a:srgbClr val="001F5F"/>
                </a:solidFill>
                <a:latin typeface="Geneva"/>
                <a:cs typeface="Geneva"/>
              </a:rPr>
              <a:t>external </a:t>
            </a: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risks </a:t>
            </a:r>
            <a:r>
              <a:rPr sz="2800" spc="-229" dirty="0">
                <a:solidFill>
                  <a:srgbClr val="001F5F"/>
                </a:solidFill>
                <a:latin typeface="Geneva"/>
                <a:cs typeface="Geneva"/>
              </a:rPr>
              <a:t>of </a:t>
            </a:r>
            <a:r>
              <a:rPr sz="2800" spc="5" dirty="0">
                <a:solidFill>
                  <a:srgbClr val="001F5F"/>
                </a:solidFill>
                <a:latin typeface="Geneva"/>
                <a:cs typeface="Geneva"/>
              </a:rPr>
              <a:t>a </a:t>
            </a:r>
            <a:r>
              <a:rPr sz="2800" spc="-55" dirty="0">
                <a:solidFill>
                  <a:srgbClr val="001F5F"/>
                </a:solidFill>
                <a:latin typeface="Geneva"/>
                <a:cs typeface="Geneva"/>
              </a:rPr>
              <a:t>small</a:t>
            </a:r>
            <a:r>
              <a:rPr sz="2800" spc="-54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60" dirty="0">
                <a:solidFill>
                  <a:srgbClr val="001F5F"/>
                </a:solidFill>
                <a:latin typeface="Geneva"/>
                <a:cs typeface="Geneva"/>
              </a:rPr>
              <a:t>business</a:t>
            </a:r>
            <a:endParaRPr sz="2800">
              <a:latin typeface="Geneva"/>
              <a:cs typeface="Geneva"/>
            </a:endParaRPr>
          </a:p>
          <a:p>
            <a:pPr marL="756285" marR="5080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75" dirty="0">
                <a:solidFill>
                  <a:srgbClr val="001F5F"/>
                </a:solidFill>
                <a:latin typeface="Geneva"/>
                <a:cs typeface="Geneva"/>
              </a:rPr>
              <a:t>How </a:t>
            </a:r>
            <a:r>
              <a:rPr sz="2800" spc="-305" dirty="0">
                <a:solidFill>
                  <a:srgbClr val="001F5F"/>
                </a:solidFill>
                <a:latin typeface="Geneva"/>
                <a:cs typeface="Geneva"/>
              </a:rPr>
              <a:t>to </a:t>
            </a:r>
            <a:r>
              <a:rPr sz="2800" spc="-165" dirty="0">
                <a:solidFill>
                  <a:srgbClr val="001F5F"/>
                </a:solidFill>
                <a:latin typeface="Geneva"/>
                <a:cs typeface="Geneva"/>
              </a:rPr>
              <a:t>identify </a:t>
            </a: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and </a:t>
            </a:r>
            <a:r>
              <a:rPr sz="2800" spc="-100" dirty="0">
                <a:solidFill>
                  <a:srgbClr val="001F5F"/>
                </a:solidFill>
                <a:latin typeface="Geneva"/>
                <a:cs typeface="Geneva"/>
              </a:rPr>
              <a:t>reduce </a:t>
            </a:r>
            <a:r>
              <a:rPr sz="2800" spc="-200" dirty="0">
                <a:solidFill>
                  <a:srgbClr val="001F5F"/>
                </a:solidFill>
                <a:latin typeface="Geneva"/>
                <a:cs typeface="Geneva"/>
              </a:rPr>
              <a:t>the </a:t>
            </a:r>
            <a:r>
              <a:rPr sz="2800" spc="-130" dirty="0">
                <a:solidFill>
                  <a:srgbClr val="001F5F"/>
                </a:solidFill>
                <a:latin typeface="Geneva"/>
                <a:cs typeface="Geneva"/>
              </a:rPr>
              <a:t>negative </a:t>
            </a:r>
            <a:r>
              <a:rPr sz="2800" spc="-195" dirty="0">
                <a:solidFill>
                  <a:srgbClr val="001F5F"/>
                </a:solidFill>
                <a:latin typeface="Geneva"/>
                <a:cs typeface="Geneva"/>
              </a:rPr>
              <a:t>effects  </a:t>
            </a: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these </a:t>
            </a: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can </a:t>
            </a:r>
            <a:r>
              <a:rPr sz="2800" spc="-75" dirty="0">
                <a:solidFill>
                  <a:srgbClr val="001F5F"/>
                </a:solidFill>
                <a:latin typeface="Geneva"/>
                <a:cs typeface="Geneva"/>
              </a:rPr>
              <a:t>have </a:t>
            </a:r>
            <a:r>
              <a:rPr sz="2800" spc="-110" dirty="0">
                <a:solidFill>
                  <a:srgbClr val="001F5F"/>
                </a:solidFill>
                <a:latin typeface="Geneva"/>
                <a:cs typeface="Geneva"/>
              </a:rPr>
              <a:t>on </a:t>
            </a: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your</a:t>
            </a:r>
            <a:r>
              <a:rPr sz="2800" spc="-41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60" dirty="0">
                <a:solidFill>
                  <a:srgbClr val="001F5F"/>
                </a:solidFill>
                <a:latin typeface="Geneva"/>
                <a:cs typeface="Geneva"/>
              </a:rPr>
              <a:t>business</a:t>
            </a:r>
            <a:endParaRPr sz="280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75" dirty="0">
                <a:solidFill>
                  <a:srgbClr val="001F5F"/>
                </a:solidFill>
                <a:latin typeface="Geneva"/>
                <a:cs typeface="Geneva"/>
              </a:rPr>
              <a:t>Warning </a:t>
            </a:r>
            <a:r>
              <a:rPr sz="2800" spc="-65" dirty="0">
                <a:solidFill>
                  <a:srgbClr val="001F5F"/>
                </a:solidFill>
                <a:latin typeface="Geneva"/>
                <a:cs typeface="Geneva"/>
              </a:rPr>
              <a:t>signs </a:t>
            </a:r>
            <a:r>
              <a:rPr sz="2800" spc="-229" dirty="0">
                <a:solidFill>
                  <a:srgbClr val="001F5F"/>
                </a:solidFill>
                <a:latin typeface="Geneva"/>
                <a:cs typeface="Geneva"/>
              </a:rPr>
              <a:t>of</a:t>
            </a:r>
            <a:r>
              <a:rPr sz="2800" spc="-32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80" dirty="0">
                <a:solidFill>
                  <a:srgbClr val="001F5F"/>
                </a:solidFill>
                <a:latin typeface="Geneva"/>
                <a:cs typeface="Geneva"/>
              </a:rPr>
              <a:t>risk</a:t>
            </a:r>
            <a:endParaRPr sz="280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75" dirty="0">
                <a:solidFill>
                  <a:srgbClr val="001F5F"/>
                </a:solidFill>
                <a:latin typeface="Geneva"/>
                <a:cs typeface="Geneva"/>
              </a:rPr>
              <a:t>The </a:t>
            </a: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steps </a:t>
            </a:r>
            <a:r>
              <a:rPr sz="2800" spc="-60" dirty="0">
                <a:solidFill>
                  <a:srgbClr val="001F5F"/>
                </a:solidFill>
                <a:latin typeface="Geneva"/>
                <a:cs typeface="Geneva"/>
              </a:rPr>
              <a:t>in </a:t>
            </a:r>
            <a:r>
              <a:rPr sz="2800" spc="-80" dirty="0">
                <a:solidFill>
                  <a:srgbClr val="001F5F"/>
                </a:solidFill>
                <a:latin typeface="Geneva"/>
                <a:cs typeface="Geneva"/>
              </a:rPr>
              <a:t>risk </a:t>
            </a:r>
            <a:r>
              <a:rPr sz="2800" spc="-125" dirty="0">
                <a:solidFill>
                  <a:srgbClr val="001F5F"/>
                </a:solidFill>
                <a:latin typeface="Geneva"/>
                <a:cs typeface="Geneva"/>
              </a:rPr>
              <a:t>management</a:t>
            </a:r>
            <a:r>
              <a:rPr sz="2800" spc="-40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75" dirty="0">
                <a:solidFill>
                  <a:srgbClr val="001F5F"/>
                </a:solidFill>
                <a:latin typeface="Geneva"/>
                <a:cs typeface="Geneva"/>
              </a:rPr>
              <a:t>planning</a:t>
            </a:r>
            <a:endParaRPr sz="280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5"/>
              </a:spcBef>
              <a:buChar char="•"/>
              <a:tabLst>
                <a:tab pos="756920" algn="l"/>
              </a:tabLst>
            </a:pPr>
            <a:r>
              <a:rPr sz="2800" spc="-75" dirty="0">
                <a:solidFill>
                  <a:srgbClr val="001F5F"/>
                </a:solidFill>
                <a:latin typeface="Geneva"/>
                <a:cs typeface="Geneva"/>
              </a:rPr>
              <a:t>The </a:t>
            </a:r>
            <a:r>
              <a:rPr sz="2800" spc="-135" dirty="0">
                <a:solidFill>
                  <a:srgbClr val="001F5F"/>
                </a:solidFill>
                <a:latin typeface="Geneva"/>
                <a:cs typeface="Geneva"/>
              </a:rPr>
              <a:t>importance </a:t>
            </a:r>
            <a:r>
              <a:rPr sz="2800" spc="-229" dirty="0">
                <a:solidFill>
                  <a:srgbClr val="001F5F"/>
                </a:solidFill>
                <a:latin typeface="Geneva"/>
                <a:cs typeface="Geneva"/>
              </a:rPr>
              <a:t>of </a:t>
            </a:r>
            <a:r>
              <a:rPr sz="2800" spc="-120" dirty="0">
                <a:solidFill>
                  <a:srgbClr val="001F5F"/>
                </a:solidFill>
                <a:latin typeface="Geneva"/>
                <a:cs typeface="Geneva"/>
              </a:rPr>
              <a:t>containing </a:t>
            </a: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these</a:t>
            </a:r>
            <a:r>
              <a:rPr sz="2800" spc="-19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risks</a:t>
            </a:r>
            <a:endParaRPr sz="280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75" dirty="0">
                <a:solidFill>
                  <a:srgbClr val="001F5F"/>
                </a:solidFill>
                <a:latin typeface="Geneva"/>
                <a:cs typeface="Geneva"/>
              </a:rPr>
              <a:t>The </a:t>
            </a:r>
            <a:r>
              <a:rPr sz="2800" spc="-80" dirty="0">
                <a:solidFill>
                  <a:srgbClr val="001F5F"/>
                </a:solidFill>
                <a:latin typeface="Geneva"/>
                <a:cs typeface="Geneva"/>
              </a:rPr>
              <a:t>need </a:t>
            </a:r>
            <a:r>
              <a:rPr sz="2800" spc="-204" dirty="0">
                <a:solidFill>
                  <a:srgbClr val="001F5F"/>
                </a:solidFill>
                <a:latin typeface="Geneva"/>
                <a:cs typeface="Geneva"/>
              </a:rPr>
              <a:t>for </a:t>
            </a:r>
            <a:r>
              <a:rPr sz="2800" spc="-35" dirty="0">
                <a:solidFill>
                  <a:srgbClr val="001F5F"/>
                </a:solidFill>
                <a:latin typeface="Geneva"/>
                <a:cs typeface="Geneva"/>
              </a:rPr>
              <a:t>an </a:t>
            </a:r>
            <a:r>
              <a:rPr sz="2800" spc="-160" dirty="0">
                <a:solidFill>
                  <a:srgbClr val="001F5F"/>
                </a:solidFill>
                <a:latin typeface="Geneva"/>
                <a:cs typeface="Geneva"/>
              </a:rPr>
              <a:t>exit</a:t>
            </a:r>
            <a:r>
              <a:rPr sz="2800" spc="-38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90" dirty="0">
                <a:solidFill>
                  <a:srgbClr val="001F5F"/>
                </a:solidFill>
                <a:latin typeface="Geneva"/>
                <a:cs typeface="Geneva"/>
              </a:rPr>
              <a:t>strategy</a:t>
            </a:r>
            <a:endParaRPr sz="28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14800" y="2286000"/>
            <a:ext cx="4953000" cy="391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44500" y="356361"/>
            <a:ext cx="42697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75" dirty="0">
                <a:solidFill>
                  <a:srgbClr val="C1951C"/>
                </a:solidFill>
                <a:latin typeface="Geneva"/>
                <a:cs typeface="Geneva"/>
              </a:rPr>
              <a:t>What </a:t>
            </a:r>
            <a:r>
              <a:rPr sz="3600" spc="-55" dirty="0">
                <a:solidFill>
                  <a:srgbClr val="C1951C"/>
                </a:solidFill>
                <a:latin typeface="Geneva"/>
                <a:cs typeface="Geneva"/>
              </a:rPr>
              <a:t>Do </a:t>
            </a:r>
            <a:r>
              <a:rPr sz="3600" spc="-25" dirty="0">
                <a:solidFill>
                  <a:srgbClr val="C1951C"/>
                </a:solidFill>
                <a:latin typeface="Geneva"/>
                <a:cs typeface="Geneva"/>
              </a:rPr>
              <a:t>You</a:t>
            </a:r>
            <a:r>
              <a:rPr sz="3600" spc="-450" dirty="0">
                <a:solidFill>
                  <a:srgbClr val="C1951C"/>
                </a:solidFill>
                <a:latin typeface="Geneva"/>
                <a:cs typeface="Geneva"/>
              </a:rPr>
              <a:t> </a:t>
            </a:r>
            <a:r>
              <a:rPr sz="3600" spc="-105" dirty="0">
                <a:solidFill>
                  <a:srgbClr val="C1951C"/>
                </a:solidFill>
                <a:latin typeface="Geneva"/>
                <a:cs typeface="Geneva"/>
              </a:rPr>
              <a:t>Know?</a:t>
            </a:r>
            <a:endParaRPr sz="3600">
              <a:latin typeface="Geneva"/>
              <a:cs typeface="Genev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20700" y="2339466"/>
            <a:ext cx="588835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What do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you </a:t>
            </a:r>
            <a:r>
              <a:rPr sz="3000" spc="-135" dirty="0">
                <a:solidFill>
                  <a:srgbClr val="122E5A"/>
                </a:solidFill>
                <a:latin typeface="Geneva"/>
                <a:cs typeface="Geneva"/>
              </a:rPr>
              <a:t>know </a:t>
            </a:r>
            <a:r>
              <a:rPr sz="3000" spc="-155" dirty="0">
                <a:solidFill>
                  <a:srgbClr val="122E5A"/>
                </a:solidFill>
                <a:latin typeface="Geneva"/>
                <a:cs typeface="Geneva"/>
              </a:rPr>
              <a:t>or </a:t>
            </a:r>
            <a:r>
              <a:rPr sz="3000" spc="-190" dirty="0">
                <a:solidFill>
                  <a:srgbClr val="122E5A"/>
                </a:solidFill>
                <a:latin typeface="Geneva"/>
                <a:cs typeface="Geneva"/>
              </a:rPr>
              <a:t>want </a:t>
            </a:r>
            <a:r>
              <a:rPr sz="3000" spc="-330" dirty="0">
                <a:solidFill>
                  <a:srgbClr val="122E5A"/>
                </a:solidFill>
                <a:latin typeface="Geneva"/>
                <a:cs typeface="Geneva"/>
              </a:rPr>
              <a:t>to </a:t>
            </a:r>
            <a:r>
              <a:rPr sz="3000" spc="-70" dirty="0">
                <a:solidFill>
                  <a:srgbClr val="122E5A"/>
                </a:solidFill>
                <a:latin typeface="Geneva"/>
                <a:cs typeface="Geneva"/>
              </a:rPr>
              <a:t>learn  </a:t>
            </a:r>
            <a:r>
              <a:rPr sz="3000" spc="-180" dirty="0">
                <a:solidFill>
                  <a:srgbClr val="122E5A"/>
                </a:solidFill>
                <a:latin typeface="Geneva"/>
                <a:cs typeface="Geneva"/>
              </a:rPr>
              <a:t>about </a:t>
            </a:r>
            <a:r>
              <a:rPr sz="3000" spc="-90" dirty="0">
                <a:solidFill>
                  <a:srgbClr val="122E5A"/>
                </a:solidFill>
                <a:latin typeface="Geneva"/>
                <a:cs typeface="Geneva"/>
              </a:rPr>
              <a:t>risk</a:t>
            </a:r>
            <a:r>
              <a:rPr sz="3000" spc="-17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25" dirty="0">
                <a:solidFill>
                  <a:srgbClr val="122E5A"/>
                </a:solidFill>
                <a:latin typeface="Geneva"/>
                <a:cs typeface="Geneva"/>
              </a:rPr>
              <a:t>management?</a:t>
            </a:r>
            <a:endParaRPr sz="30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37115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50" dirty="0"/>
              <a:t>Risk</a:t>
            </a:r>
            <a:r>
              <a:rPr spc="-254" dirty="0"/>
              <a:t> </a:t>
            </a:r>
            <a:r>
              <a:rPr spc="-12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879093"/>
            <a:ext cx="8216900" cy="257873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Identifying </a:t>
            </a:r>
            <a:r>
              <a:rPr sz="3000" spc="-50" dirty="0">
                <a:solidFill>
                  <a:srgbClr val="122E5A"/>
                </a:solidFill>
                <a:latin typeface="Geneva"/>
                <a:cs typeface="Geneva"/>
              </a:rPr>
              <a:t>areas </a:t>
            </a:r>
            <a:r>
              <a:rPr sz="3000" spc="-245" dirty="0">
                <a:solidFill>
                  <a:srgbClr val="122E5A"/>
                </a:solidFill>
                <a:latin typeface="Geneva"/>
                <a:cs typeface="Geneva"/>
              </a:rPr>
              <a:t>of </a:t>
            </a:r>
            <a:r>
              <a:rPr sz="3000" spc="-215" dirty="0">
                <a:solidFill>
                  <a:srgbClr val="122E5A"/>
                </a:solidFill>
                <a:latin typeface="Geneva"/>
                <a:cs typeface="Geneva"/>
              </a:rPr>
              <a:t>threat </a:t>
            </a:r>
            <a:r>
              <a:rPr sz="3000" spc="-325" dirty="0">
                <a:solidFill>
                  <a:srgbClr val="122E5A"/>
                </a:solidFill>
                <a:latin typeface="Geneva"/>
                <a:cs typeface="Geneva"/>
              </a:rPr>
              <a:t>to </a:t>
            </a:r>
            <a:r>
              <a:rPr sz="3000" spc="-215" dirty="0">
                <a:solidFill>
                  <a:srgbClr val="122E5A"/>
                </a:solidFill>
                <a:latin typeface="Geneva"/>
                <a:cs typeface="Geneva"/>
              </a:rPr>
              <a:t>the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business</a:t>
            </a:r>
            <a:endParaRPr sz="3000">
              <a:latin typeface="Geneva"/>
              <a:cs typeface="Geneva"/>
            </a:endParaRPr>
          </a:p>
          <a:p>
            <a:pPr marL="355600" marR="508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Assessing </a:t>
            </a:r>
            <a:r>
              <a:rPr sz="3000" spc="-215" dirty="0">
                <a:solidFill>
                  <a:srgbClr val="122E5A"/>
                </a:solidFill>
                <a:latin typeface="Geneva"/>
                <a:cs typeface="Geneva"/>
              </a:rPr>
              <a:t>the </a:t>
            </a:r>
            <a:r>
              <a:rPr sz="3000" spc="-170" dirty="0">
                <a:solidFill>
                  <a:srgbClr val="122E5A"/>
                </a:solidFill>
                <a:latin typeface="Geneva"/>
                <a:cs typeface="Geneva"/>
              </a:rPr>
              <a:t>potential </a:t>
            </a: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impacts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and</a:t>
            </a:r>
            <a:r>
              <a:rPr sz="3000" spc="-28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90" dirty="0">
                <a:solidFill>
                  <a:srgbClr val="122E5A"/>
                </a:solidFill>
                <a:latin typeface="Geneva"/>
                <a:cs typeface="Geneva"/>
              </a:rPr>
              <a:t>managing  </a:t>
            </a: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these</a:t>
            </a:r>
            <a:endParaRPr sz="3000">
              <a:latin typeface="Geneva"/>
              <a:cs typeface="Geneva"/>
            </a:endParaRPr>
          </a:p>
          <a:p>
            <a:pPr marL="355600" marR="1358265" indent="-342900">
              <a:lnSpc>
                <a:spcPct val="100000"/>
              </a:lnSpc>
              <a:spcBef>
                <a:spcPts val="71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30" dirty="0">
                <a:solidFill>
                  <a:srgbClr val="122E5A"/>
                </a:solidFill>
                <a:latin typeface="Geneva"/>
                <a:cs typeface="Geneva"/>
              </a:rPr>
              <a:t>Growth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and </a:t>
            </a: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continued </a:t>
            </a:r>
            <a:r>
              <a:rPr sz="3000" spc="-120" dirty="0">
                <a:solidFill>
                  <a:srgbClr val="122E5A"/>
                </a:solidFill>
                <a:latin typeface="Geneva"/>
                <a:cs typeface="Geneva"/>
              </a:rPr>
              <a:t>existence </a:t>
            </a:r>
            <a:r>
              <a:rPr sz="3000" spc="-245" dirty="0">
                <a:solidFill>
                  <a:srgbClr val="122E5A"/>
                </a:solidFill>
                <a:latin typeface="Geneva"/>
                <a:cs typeface="Geneva"/>
              </a:rPr>
              <a:t>of</a:t>
            </a:r>
            <a:r>
              <a:rPr sz="3000" spc="-409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215" dirty="0">
                <a:solidFill>
                  <a:srgbClr val="122E5A"/>
                </a:solidFill>
                <a:latin typeface="Geneva"/>
                <a:cs typeface="Geneva"/>
              </a:rPr>
              <a:t>the 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business</a:t>
            </a:r>
            <a:endParaRPr sz="3000">
              <a:latin typeface="Geneva"/>
              <a:cs typeface="Genev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841747" y="3393947"/>
            <a:ext cx="4049267" cy="27264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876800" y="3429000"/>
            <a:ext cx="3928872" cy="26060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872228" y="3424428"/>
            <a:ext cx="3938270" cy="2615565"/>
          </a:xfrm>
          <a:custGeom>
            <a:avLst/>
            <a:gdLst/>
            <a:ahLst/>
            <a:cxnLst/>
            <a:rect l="l" t="t" r="r" b="b"/>
            <a:pathLst>
              <a:path w="3938270" h="2615565">
                <a:moveTo>
                  <a:pt x="0" y="2615184"/>
                </a:moveTo>
                <a:lnTo>
                  <a:pt x="3938016" y="2615184"/>
                </a:lnTo>
                <a:lnTo>
                  <a:pt x="3938016" y="0"/>
                </a:lnTo>
                <a:lnTo>
                  <a:pt x="0" y="0"/>
                </a:lnTo>
                <a:lnTo>
                  <a:pt x="0" y="2615184"/>
                </a:lnTo>
                <a:close/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500" y="358851"/>
            <a:ext cx="7127240" cy="4044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450" spc="-30" dirty="0">
                <a:solidFill>
                  <a:srgbClr val="C1951C"/>
                </a:solidFill>
                <a:latin typeface="Geneva"/>
                <a:cs typeface="Geneva"/>
              </a:rPr>
              <a:t>Discussion </a:t>
            </a:r>
            <a:r>
              <a:rPr sz="2450" spc="-70" dirty="0">
                <a:solidFill>
                  <a:srgbClr val="C1951C"/>
                </a:solidFill>
                <a:latin typeface="Geneva"/>
                <a:cs typeface="Geneva"/>
              </a:rPr>
              <a:t>Point </a:t>
            </a:r>
            <a:r>
              <a:rPr sz="2450" spc="-185" dirty="0">
                <a:solidFill>
                  <a:srgbClr val="C1951C"/>
                </a:solidFill>
                <a:latin typeface="Geneva"/>
                <a:cs typeface="Geneva"/>
              </a:rPr>
              <a:t>#1: </a:t>
            </a:r>
            <a:r>
              <a:rPr sz="2450" spc="35" dirty="0">
                <a:solidFill>
                  <a:srgbClr val="C1951C"/>
                </a:solidFill>
                <a:latin typeface="Geneva"/>
                <a:cs typeface="Geneva"/>
              </a:rPr>
              <a:t>Risks </a:t>
            </a:r>
            <a:r>
              <a:rPr sz="2450" spc="-155" dirty="0">
                <a:solidFill>
                  <a:srgbClr val="C1951C"/>
                </a:solidFill>
                <a:latin typeface="Geneva"/>
                <a:cs typeface="Geneva"/>
              </a:rPr>
              <a:t>from </a:t>
            </a:r>
            <a:r>
              <a:rPr sz="2450" spc="-65" dirty="0">
                <a:solidFill>
                  <a:srgbClr val="C1951C"/>
                </a:solidFill>
                <a:latin typeface="Geneva"/>
                <a:cs typeface="Geneva"/>
              </a:rPr>
              <a:t>Positive</a:t>
            </a:r>
            <a:r>
              <a:rPr sz="2450" spc="-390" dirty="0">
                <a:solidFill>
                  <a:srgbClr val="C1951C"/>
                </a:solidFill>
                <a:latin typeface="Geneva"/>
                <a:cs typeface="Geneva"/>
              </a:rPr>
              <a:t> </a:t>
            </a:r>
            <a:r>
              <a:rPr sz="2450" spc="-85" dirty="0">
                <a:solidFill>
                  <a:srgbClr val="C1951C"/>
                </a:solidFill>
                <a:latin typeface="Geneva"/>
                <a:cs typeface="Geneva"/>
              </a:rPr>
              <a:t>Situations</a:t>
            </a:r>
            <a:endParaRPr sz="2450">
              <a:latin typeface="Geneva"/>
              <a:cs typeface="Genev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500" y="2036191"/>
            <a:ext cx="763079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315085">
              <a:lnSpc>
                <a:spcPct val="100000"/>
              </a:lnSpc>
              <a:spcBef>
                <a:spcPts val="95"/>
              </a:spcBef>
            </a:pP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What </a:t>
            </a:r>
            <a:r>
              <a:rPr sz="2800" spc="-135" dirty="0">
                <a:solidFill>
                  <a:srgbClr val="001F5F"/>
                </a:solidFill>
                <a:latin typeface="Geneva"/>
                <a:cs typeface="Geneva"/>
              </a:rPr>
              <a:t>positive situations </a:t>
            </a:r>
            <a:r>
              <a:rPr sz="2800" spc="-150" dirty="0">
                <a:solidFill>
                  <a:srgbClr val="001F5F"/>
                </a:solidFill>
                <a:latin typeface="Geneva"/>
                <a:cs typeface="Geneva"/>
              </a:rPr>
              <a:t>or</a:t>
            </a:r>
            <a:r>
              <a:rPr sz="2800" spc="-229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50" dirty="0">
                <a:solidFill>
                  <a:srgbClr val="001F5F"/>
                </a:solidFill>
                <a:latin typeface="Geneva"/>
                <a:cs typeface="Geneva"/>
              </a:rPr>
              <a:t>opportunities  </a:t>
            </a: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can </a:t>
            </a: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you </a:t>
            </a:r>
            <a:r>
              <a:rPr sz="2800" spc="-155" dirty="0">
                <a:solidFill>
                  <a:srgbClr val="001F5F"/>
                </a:solidFill>
                <a:latin typeface="Geneva"/>
                <a:cs typeface="Geneva"/>
              </a:rPr>
              <a:t>think </a:t>
            </a:r>
            <a:r>
              <a:rPr sz="2800" spc="-229" dirty="0">
                <a:solidFill>
                  <a:srgbClr val="001F5F"/>
                </a:solidFill>
                <a:latin typeface="Geneva"/>
                <a:cs typeface="Geneva"/>
              </a:rPr>
              <a:t>of </a:t>
            </a:r>
            <a:r>
              <a:rPr sz="2800" spc="-250" dirty="0">
                <a:solidFill>
                  <a:srgbClr val="001F5F"/>
                </a:solidFill>
                <a:latin typeface="Geneva"/>
                <a:cs typeface="Geneva"/>
              </a:rPr>
              <a:t>that </a:t>
            </a:r>
            <a:r>
              <a:rPr sz="2800" spc="-125" dirty="0">
                <a:solidFill>
                  <a:srgbClr val="001F5F"/>
                </a:solidFill>
                <a:latin typeface="Geneva"/>
                <a:cs typeface="Geneva"/>
              </a:rPr>
              <a:t>may </a:t>
            </a:r>
            <a:r>
              <a:rPr sz="2800" spc="-105" dirty="0">
                <a:solidFill>
                  <a:srgbClr val="001F5F"/>
                </a:solidFill>
                <a:latin typeface="Geneva"/>
                <a:cs typeface="Geneva"/>
              </a:rPr>
              <a:t>be</a:t>
            </a:r>
            <a:r>
              <a:rPr sz="2800" spc="-15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65" dirty="0">
                <a:solidFill>
                  <a:srgbClr val="001F5F"/>
                </a:solidFill>
                <a:latin typeface="Geneva"/>
                <a:cs typeface="Geneva"/>
              </a:rPr>
              <a:t>risks?</a:t>
            </a:r>
            <a:endParaRPr sz="2800">
              <a:latin typeface="Geneva"/>
              <a:cs typeface="Genev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2895600"/>
            <a:ext cx="1620012" cy="27142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74619" y="2718942"/>
            <a:ext cx="27933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25" dirty="0"/>
              <a:t>Internal</a:t>
            </a:r>
            <a:r>
              <a:rPr spc="-260" dirty="0"/>
              <a:t> </a:t>
            </a:r>
            <a:r>
              <a:rPr spc="30" dirty="0"/>
              <a:t>Risks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37147" y="1031747"/>
            <a:ext cx="2816352" cy="41589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172200" y="1066800"/>
            <a:ext cx="2695955" cy="4038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167628" y="1062227"/>
            <a:ext cx="2705100" cy="4048125"/>
          </a:xfrm>
          <a:custGeom>
            <a:avLst/>
            <a:gdLst/>
            <a:ahLst/>
            <a:cxnLst/>
            <a:rect l="l" t="t" r="r" b="b"/>
            <a:pathLst>
              <a:path w="2705100" h="4048125">
                <a:moveTo>
                  <a:pt x="0" y="4047744"/>
                </a:moveTo>
                <a:lnTo>
                  <a:pt x="2705100" y="4047744"/>
                </a:lnTo>
                <a:lnTo>
                  <a:pt x="2705100" y="0"/>
                </a:lnTo>
                <a:lnTo>
                  <a:pt x="0" y="0"/>
                </a:lnTo>
                <a:lnTo>
                  <a:pt x="0" y="4047744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27425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60" dirty="0"/>
              <a:t>Human</a:t>
            </a:r>
            <a:r>
              <a:rPr spc="-280" dirty="0"/>
              <a:t> </a:t>
            </a:r>
            <a:r>
              <a:rPr spc="30" dirty="0"/>
              <a:t>Risks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25" dirty="0">
                <a:solidFill>
                  <a:srgbClr val="FFFFFF"/>
                </a:solidFill>
              </a:rPr>
              <a:t>RISK</a:t>
            </a:r>
            <a:r>
              <a:rPr spc="25" dirty="0"/>
              <a:t>MANAGEMENT</a:t>
            </a:r>
            <a:r>
              <a:rPr spc="210" dirty="0"/>
              <a:t> </a:t>
            </a:r>
            <a:r>
              <a:rPr spc="-35" dirty="0"/>
              <a:t>‹#›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44500" y="884090"/>
            <a:ext cx="2429510" cy="3658235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5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14" dirty="0">
                <a:solidFill>
                  <a:srgbClr val="122E5A"/>
                </a:solidFill>
                <a:latin typeface="Geneva"/>
                <a:cs typeface="Geneva"/>
              </a:rPr>
              <a:t>Death</a:t>
            </a:r>
            <a:endParaRPr sz="3000">
              <a:latin typeface="Geneva"/>
              <a:cs typeface="Geneva"/>
            </a:endParaRPr>
          </a:p>
          <a:p>
            <a:pPr marL="756285" lvl="1" indent="-286385">
              <a:lnSpc>
                <a:spcPct val="100000"/>
              </a:lnSpc>
              <a:spcBef>
                <a:spcPts val="610"/>
              </a:spcBef>
              <a:buChar char="•"/>
              <a:tabLst>
                <a:tab pos="756920" algn="l"/>
              </a:tabLst>
            </a:pP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Owner</a:t>
            </a:r>
            <a:endParaRPr sz="2800">
              <a:latin typeface="Geneva"/>
              <a:cs typeface="Geneva"/>
            </a:endParaRPr>
          </a:p>
          <a:p>
            <a:pPr marL="756285" lvl="1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Employee</a:t>
            </a:r>
            <a:endParaRPr sz="2800">
              <a:latin typeface="Geneva"/>
              <a:cs typeface="Geneva"/>
            </a:endParaRPr>
          </a:p>
          <a:p>
            <a:pPr marL="378460" indent="-365760">
              <a:lnSpc>
                <a:spcPct val="100000"/>
              </a:lnSpc>
              <a:spcBef>
                <a:spcPts val="695"/>
              </a:spcBef>
              <a:buChar char="•"/>
              <a:tabLst>
                <a:tab pos="377825" algn="l"/>
                <a:tab pos="378460" algn="l"/>
              </a:tabLst>
            </a:pPr>
            <a:r>
              <a:rPr sz="3200" spc="-30" dirty="0">
                <a:solidFill>
                  <a:srgbClr val="122E5A"/>
                </a:solidFill>
                <a:latin typeface="Geneva"/>
                <a:cs typeface="Geneva"/>
              </a:rPr>
              <a:t>Illness</a:t>
            </a:r>
            <a:endParaRPr sz="3200">
              <a:latin typeface="Geneva"/>
              <a:cs typeface="Geneva"/>
            </a:endParaRPr>
          </a:p>
          <a:p>
            <a:pPr marL="756285" lvl="1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135" dirty="0">
                <a:solidFill>
                  <a:srgbClr val="122E5A"/>
                </a:solidFill>
                <a:latin typeface="Geneva"/>
                <a:cs typeface="Geneva"/>
              </a:rPr>
              <a:t>Short</a:t>
            </a:r>
            <a:r>
              <a:rPr sz="2800" spc="-24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800" spc="-210" dirty="0">
                <a:solidFill>
                  <a:srgbClr val="122E5A"/>
                </a:solidFill>
                <a:latin typeface="Geneva"/>
                <a:cs typeface="Geneva"/>
              </a:rPr>
              <a:t>term</a:t>
            </a:r>
            <a:endParaRPr sz="2800">
              <a:latin typeface="Geneva"/>
              <a:cs typeface="Geneva"/>
            </a:endParaRPr>
          </a:p>
          <a:p>
            <a:pPr marL="756285" lvl="1" indent="-286385">
              <a:lnSpc>
                <a:spcPct val="100000"/>
              </a:lnSpc>
              <a:spcBef>
                <a:spcPts val="605"/>
              </a:spcBef>
              <a:buChar char="•"/>
              <a:tabLst>
                <a:tab pos="756920" algn="l"/>
              </a:tabLst>
            </a:pPr>
            <a:r>
              <a:rPr sz="2800" spc="-114" dirty="0">
                <a:solidFill>
                  <a:srgbClr val="122E5A"/>
                </a:solidFill>
                <a:latin typeface="Geneva"/>
                <a:cs typeface="Geneva"/>
              </a:rPr>
              <a:t>Long</a:t>
            </a:r>
            <a:r>
              <a:rPr sz="2800" spc="-22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800" spc="-215" dirty="0">
                <a:solidFill>
                  <a:srgbClr val="122E5A"/>
                </a:solidFill>
                <a:latin typeface="Geneva"/>
                <a:cs typeface="Geneva"/>
              </a:rPr>
              <a:t>term</a:t>
            </a:r>
            <a:endParaRPr sz="2800">
              <a:latin typeface="Geneva"/>
              <a:cs typeface="Geneva"/>
            </a:endParaRPr>
          </a:p>
          <a:p>
            <a:pPr marL="756285" lvl="1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114" dirty="0">
                <a:solidFill>
                  <a:srgbClr val="001F5F"/>
                </a:solidFill>
                <a:latin typeface="Geneva"/>
                <a:cs typeface="Geneva"/>
              </a:rPr>
              <a:t>Indefinite</a:t>
            </a:r>
            <a:endParaRPr sz="28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1214</Words>
  <Application>Microsoft Office PowerPoint</Application>
  <PresentationFormat>On-screen Show (4:3)</PresentationFormat>
  <Paragraphs>281</Paragraphs>
  <Slides>47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Office Theme</vt:lpstr>
      <vt:lpstr>Risk</vt:lpstr>
      <vt:lpstr>Welcome</vt:lpstr>
      <vt:lpstr>Objectives</vt:lpstr>
      <vt:lpstr>Objectives</vt:lpstr>
      <vt:lpstr>PowerPoint Presentation</vt:lpstr>
      <vt:lpstr>Risk Management</vt:lpstr>
      <vt:lpstr>PowerPoint Presentation</vt:lpstr>
      <vt:lpstr>Internal Risks</vt:lpstr>
      <vt:lpstr>Human Risks</vt:lpstr>
      <vt:lpstr>Human Risks</vt:lpstr>
      <vt:lpstr>Equipment and Information Technology  Risks</vt:lpstr>
      <vt:lpstr>Equipment and Information Technology  Risks</vt:lpstr>
      <vt:lpstr>Other Internal Risks</vt:lpstr>
      <vt:lpstr>Other Internal Risks</vt:lpstr>
      <vt:lpstr>PowerPoint Presentation</vt:lpstr>
      <vt:lpstr>External Risks</vt:lpstr>
      <vt:lpstr>Competition and Market Risks</vt:lpstr>
      <vt:lpstr>Business Environment Risks</vt:lpstr>
      <vt:lpstr>Discussion Point #3: External Risks</vt:lpstr>
      <vt:lpstr>Personal Conflict Risks</vt:lpstr>
      <vt:lpstr>PowerPoint Presentation</vt:lpstr>
      <vt:lpstr>Risk Identification</vt:lpstr>
      <vt:lpstr>Warning Signs</vt:lpstr>
      <vt:lpstr>Warning Signs</vt:lpstr>
      <vt:lpstr>Risk Evaluation</vt:lpstr>
      <vt:lpstr>SWOT Analysis</vt:lpstr>
      <vt:lpstr>Other Resources</vt:lpstr>
      <vt:lpstr>Risk Measurement</vt:lpstr>
      <vt:lpstr>Importance of Risk Management</vt:lpstr>
      <vt:lpstr>Risk Control Management  and Implementation</vt:lpstr>
      <vt:lpstr>Equipment and Vendors</vt:lpstr>
      <vt:lpstr>Business Continuity</vt:lpstr>
      <vt:lpstr>Information Technology Systems</vt:lpstr>
      <vt:lpstr>Competition</vt:lpstr>
      <vt:lpstr>PowerPoint Presentation</vt:lpstr>
      <vt:lpstr>Accounting and Cash Control</vt:lpstr>
      <vt:lpstr>Employee Management</vt:lpstr>
      <vt:lpstr>Employee Management</vt:lpstr>
      <vt:lpstr>Business Work Strategy</vt:lpstr>
      <vt:lpstr>More on Control Management</vt:lpstr>
      <vt:lpstr>Lead by Example</vt:lpstr>
      <vt:lpstr>Exit Strategy</vt:lpstr>
      <vt:lpstr>Plan and manage risks to succeed!</vt:lpstr>
      <vt:lpstr>Eight Key Points to Remember</vt:lpstr>
      <vt:lpstr>Eight Key Points to Remember</vt:lpstr>
      <vt:lpstr>Summary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nancy</dc:creator>
  <cp:lastModifiedBy>Gustafson, Joan L.</cp:lastModifiedBy>
  <cp:revision>3</cp:revision>
  <cp:lastPrinted>2019-01-09T19:18:53Z</cp:lastPrinted>
  <dcterms:created xsi:type="dcterms:W3CDTF">2019-01-02T20:43:18Z</dcterms:created>
  <dcterms:modified xsi:type="dcterms:W3CDTF">2019-11-21T04:26:42Z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2016-10-11T00:00:00Z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2019-01-02T00:00:00Z</vt:filetime>
  </property>
</Properties>
</file>