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90" r:id="rId5"/>
    <p:sldId id="346" r:id="rId6"/>
    <p:sldId id="257" r:id="rId7"/>
    <p:sldId id="287" r:id="rId8"/>
    <p:sldId id="326" r:id="rId9"/>
    <p:sldId id="329" r:id="rId10"/>
    <p:sldId id="334" r:id="rId11"/>
    <p:sldId id="347" r:id="rId12"/>
    <p:sldId id="330" r:id="rId13"/>
    <p:sldId id="340" r:id="rId14"/>
    <p:sldId id="341" r:id="rId15"/>
    <p:sldId id="291" r:id="rId16"/>
    <p:sldId id="327" r:id="rId17"/>
    <p:sldId id="295" r:id="rId18"/>
    <p:sldId id="333" r:id="rId19"/>
    <p:sldId id="328" r:id="rId20"/>
    <p:sldId id="323" r:id="rId21"/>
    <p:sldId id="348" r:id="rId22"/>
    <p:sldId id="285" r:id="rId23"/>
    <p:sldId id="286" r:id="rId24"/>
    <p:sldId id="344" r:id="rId25"/>
  </p:sldIdLst>
  <p:sldSz cx="9144000" cy="6858000" type="screen4x3"/>
  <p:notesSz cx="6950075" cy="9236075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51">
          <p15:clr>
            <a:srgbClr val="A4A3A4"/>
          </p15:clr>
        </p15:guide>
        <p15:guide id="2" orient="horz" pos="3456" userDrawn="1">
          <p15:clr>
            <a:srgbClr val="A4A3A4"/>
          </p15:clr>
        </p15:guide>
        <p15:guide id="3" orient="horz" pos="897">
          <p15:clr>
            <a:srgbClr val="A4A3A4"/>
          </p15:clr>
        </p15:guide>
        <p15:guide id="4" orient="horz" pos="2496" userDrawn="1">
          <p15:clr>
            <a:srgbClr val="A4A3A4"/>
          </p15:clr>
        </p15:guide>
        <p15:guide id="5" pos="245">
          <p15:clr>
            <a:srgbClr val="A4A3A4"/>
          </p15:clr>
        </p15:guide>
        <p15:guide id="6" pos="5503">
          <p15:clr>
            <a:srgbClr val="A4A3A4"/>
          </p15:clr>
        </p15:guide>
        <p15:guide id="7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71" userDrawn="1">
          <p15:clr>
            <a:srgbClr val="A4A3A4"/>
          </p15:clr>
        </p15:guide>
        <p15:guide id="2" pos="2948" userDrawn="1">
          <p15:clr>
            <a:srgbClr val="A4A3A4"/>
          </p15:clr>
        </p15:guide>
        <p15:guide id="3" orient="horz" pos="2909" userDrawn="1">
          <p15:clr>
            <a:srgbClr val="A4A3A4"/>
          </p15:clr>
        </p15:guide>
        <p15:guide id="4" pos="218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16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961C"/>
    <a:srgbClr val="3399FF"/>
    <a:srgbClr val="FF9900"/>
    <a:srgbClr val="132F5A"/>
    <a:srgbClr val="002060"/>
    <a:srgbClr val="AECF8D"/>
    <a:srgbClr val="000000"/>
    <a:srgbClr val="CCCC00"/>
    <a:srgbClr val="63252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77196" autoAdjust="0"/>
  </p:normalViewPr>
  <p:slideViewPr>
    <p:cSldViewPr snapToGrid="0" snapToObjects="1">
      <p:cViewPr varScale="1">
        <p:scale>
          <a:sx n="38" d="100"/>
          <a:sy n="38" d="100"/>
        </p:scale>
        <p:origin x="-418" y="-72"/>
      </p:cViewPr>
      <p:guideLst>
        <p:guide orient="horz" pos="551"/>
        <p:guide orient="horz" pos="3456"/>
        <p:guide orient="horz" pos="897"/>
        <p:guide orient="horz" pos="2496"/>
        <p:guide pos="245"/>
        <p:guide pos="5503"/>
        <p:guide pos="2879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086"/>
    </p:cViewPr>
  </p:sorterViewPr>
  <p:notesViewPr>
    <p:cSldViewPr snapToGrid="0" snapToObjects="1" showGuides="1">
      <p:cViewPr>
        <p:scale>
          <a:sx n="57" d="100"/>
          <a:sy n="57" d="100"/>
        </p:scale>
        <p:origin x="-4362" y="-888"/>
      </p:cViewPr>
      <p:guideLst>
        <p:guide orient="horz" pos="2171"/>
        <p:guide orient="horz" pos="2909"/>
        <p:guide pos="2948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1169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6770" y="1"/>
            <a:ext cx="301169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0AC9553F-8325-48F3-88F8-20F92DFA5E78}" type="datetimeFigureOut">
              <a:rPr lang="en-US"/>
              <a:pPr>
                <a:defRPr/>
              </a:pPr>
              <a:t>11/20/2019</a:t>
            </a:fld>
            <a:endParaRPr lang="en-US" dirty="0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772377"/>
            <a:ext cx="301169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6770" y="8772377"/>
            <a:ext cx="301169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FB047D20-1039-4F42-A041-A23D1B3D5F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191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1"/>
            <a:ext cx="301169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36770" y="1"/>
            <a:ext cx="301169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2739E7EF-DD00-4771-9338-3E617D22D772}" type="datetimeFigureOut">
              <a:rPr lang="en-US"/>
              <a:pPr>
                <a:defRPr/>
              </a:pPr>
              <a:t>11/20/2019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95008" y="4387769"/>
            <a:ext cx="5560060" cy="415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1" y="8772377"/>
            <a:ext cx="301169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36770" y="8772377"/>
            <a:ext cx="301169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EA4401F7-0D4C-4C9B-8DF3-9D8D69B468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563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DCA4D0-FB96-4EB8-A160-4629F0A3447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120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401F7-0D4C-4C9B-8DF3-9D8D69B4687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922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DE331A1-0829-4438-9058-154CD6FDA2B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5677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A9B2E1-0AD6-4DE0-8263-5D45C485002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1293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401F7-0D4C-4C9B-8DF3-9D8D69B4687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5104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5D74EC-F233-405F-856B-08AA6068A20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7690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401F7-0D4C-4C9B-8DF3-9D8D69B4687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6477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401F7-0D4C-4C9B-8DF3-9D8D69B4687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8965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F511FEB-7080-48A1-B6C9-BE179CA741BB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7070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DE331A1-0829-4438-9058-154CD6FDA2B2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9965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44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401F7-0D4C-4C9B-8DF3-9D8D69B4687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D2FEB2-3876-4C26-9585-C23B7E7FA724}" type="slidenum">
              <a:rPr lang="en-US" smtClean="0">
                <a:ea typeface="ＭＳ Ｐゴシック"/>
                <a:cs typeface="ＭＳ Ｐゴシック"/>
              </a:rPr>
              <a:pPr/>
              <a:t>20</a:t>
            </a:fld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594502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401F7-0D4C-4C9B-8DF3-9D8D69B46875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E4CA33-C9F9-43DE-80A9-45C80082B54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5156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22C2B6-1921-4C8E-9054-6AB894E4E9A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8875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401F7-0D4C-4C9B-8DF3-9D8D69B4687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19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401F7-0D4C-4C9B-8DF3-9D8D69B4687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728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401F7-0D4C-4C9B-8DF3-9D8D69B4687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9434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401F7-0D4C-4C9B-8DF3-9D8D69B4687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728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401F7-0D4C-4C9B-8DF3-9D8D69B4687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922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9050" y="0"/>
            <a:ext cx="9163050" cy="6877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3F677-02B4-4418-AD8E-E97B791D8EDF}" type="datetime1">
              <a:rPr lang="en-US"/>
              <a:pPr>
                <a:defRPr/>
              </a:pPr>
              <a:t>11/20/2019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CA994-CC67-4277-8BEB-4FF7E95ED9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00DB3AC-F760-0249-8AE1-F2516F03071D}"/>
              </a:ext>
            </a:extLst>
          </p:cNvPr>
          <p:cNvSpPr/>
          <p:nvPr userDrawn="1"/>
        </p:nvSpPr>
        <p:spPr>
          <a:xfrm>
            <a:off x="1299412" y="5139891"/>
            <a:ext cx="1482290" cy="7411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EC6D23A-F2B7-6642-B2A3-5E5DDE073CC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292" y="4870384"/>
            <a:ext cx="2994497" cy="821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CEE1EDE6-7A27-9A4D-A165-AEDD918CC8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4744278" y="6400800"/>
            <a:ext cx="371392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bg1"/>
                </a:solidFill>
                <a:latin typeface="Helvetica Neue"/>
                <a:ea typeface="+mn-ea"/>
                <a:cs typeface="Helvetica Neue"/>
              </a:rPr>
              <a:t>IS OWNING A BUSINESS A GOOD FIT FOR YOU?</a:t>
            </a:r>
            <a:endParaRPr lang="en-US" sz="1050" b="1" dirty="0">
              <a:solidFill>
                <a:srgbClr val="132F5A"/>
              </a:solidFill>
              <a:latin typeface="Helvetica Neue"/>
              <a:ea typeface="+mn-ea"/>
              <a:cs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140" y="381001"/>
            <a:ext cx="8229600" cy="609600"/>
          </a:xfrm>
        </p:spPr>
        <p:txBody>
          <a:bodyPr anchor="t">
            <a:noAutofit/>
          </a:bodyPr>
          <a:lstStyle>
            <a:lvl1pPr algn="l">
              <a:spcAft>
                <a:spcPts val="0"/>
              </a:spcAft>
              <a:defRPr sz="3600" b="1" spc="0" baseline="0">
                <a:solidFill>
                  <a:srgbClr val="C1961C"/>
                </a:solidFill>
                <a:effectLst/>
                <a:latin typeface="Helvetica Neue"/>
                <a:cs typeface="Helvetica Neue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650" y="1053661"/>
            <a:ext cx="8229600" cy="4267200"/>
          </a:xfrm>
        </p:spPr>
        <p:txBody>
          <a:bodyPr/>
          <a:lstStyle>
            <a:lvl1pPr marL="342900" indent="-342900">
              <a:spcAft>
                <a:spcPts val="600"/>
              </a:spcAft>
              <a:buFont typeface="Arial" pitchFamily="34" charset="0"/>
              <a:buChar char="•"/>
              <a:defRPr sz="3000" b="1">
                <a:solidFill>
                  <a:srgbClr val="132F5A"/>
                </a:solidFill>
                <a:latin typeface="Helvetica Neue"/>
                <a:cs typeface="Helvetica Neue"/>
              </a:defRPr>
            </a:lvl1pPr>
            <a:lvl2pPr>
              <a:spcAft>
                <a:spcPts val="600"/>
              </a:spcAft>
              <a:buFont typeface="Arial" pitchFamily="34" charset="0"/>
              <a:buChar char="•"/>
              <a:defRPr sz="2800" b="0" i="0">
                <a:solidFill>
                  <a:srgbClr val="002060"/>
                </a:solidFill>
                <a:latin typeface="Helvetica Neue"/>
                <a:cs typeface="Helvetica Neue"/>
              </a:defRPr>
            </a:lvl2pPr>
            <a:lvl3pPr>
              <a:spcAft>
                <a:spcPts val="600"/>
              </a:spcAft>
              <a:defRPr sz="2800" b="1" i="0">
                <a:solidFill>
                  <a:srgbClr val="002060"/>
                </a:solidFill>
                <a:latin typeface="Helvetica Neue"/>
                <a:cs typeface="Helvetica Neue"/>
              </a:defRPr>
            </a:lvl3pPr>
            <a:lvl4pPr>
              <a:defRPr sz="2800" b="1" i="0">
                <a:solidFill>
                  <a:srgbClr val="002060"/>
                </a:solidFill>
                <a:latin typeface="Helvetica Neue"/>
                <a:cs typeface="Helvetica Neue"/>
              </a:defRPr>
            </a:lvl4pPr>
            <a:lvl5pPr>
              <a:defRPr sz="2800">
                <a:solidFill>
                  <a:srgbClr val="002060"/>
                </a:solidFill>
                <a:latin typeface="Helvetica Neue"/>
                <a:cs typeface="Helvetica Neue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5414C-C142-4B47-94ED-C33FE018684A}" type="datetime1">
              <a:rPr lang="en-US"/>
              <a:pPr>
                <a:defRPr/>
              </a:pPr>
              <a:t>11/20/2019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8441797" y="6403381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C99ACE61-E773-4F66-9D50-18F023141B8F}" type="slidenum">
              <a:rPr lang="en-US" sz="1200" b="1" smtClean="0">
                <a:solidFill>
                  <a:srgbClr val="132F5A"/>
                </a:solidFill>
                <a:latin typeface="Helvetica Neue"/>
                <a:ea typeface="Helvetica Neue"/>
                <a:cs typeface="Helvetica Neue"/>
              </a:rPr>
              <a:pPr/>
              <a:t>‹#›</a:t>
            </a:fld>
            <a:endParaRPr lang="en-US" sz="12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3A2461AD-FB71-48F7-92AE-60ADAA4F6B89}" type="datetime1">
              <a:rPr lang="en-US"/>
              <a:pPr>
                <a:defRPr/>
              </a:pPr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CA958597-FD28-41CC-B201-CE91FB9D10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 pitchFamily="-110" charset="-128"/>
          <a:cs typeface="Geneva" pitchFamily="-11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-110" charset="-128"/>
          <a:cs typeface="Geneva" pitchFamily="-11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-110" charset="-128"/>
          <a:cs typeface="Geneva" pitchFamily="-11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-110" charset="-128"/>
          <a:cs typeface="Geneva" pitchFamily="-11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-110" charset="-128"/>
          <a:cs typeface="Geneva" pitchFamily="-11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Geneva" pitchFamily="-110" charset="-128"/>
          <a:cs typeface="Geneva" pitchFamily="-11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Geneva" pitchFamily="-110" charset="-128"/>
          <a:cs typeface="Geneva" pitchFamily="-110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/>
          <a:cs typeface="Genev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/>
          <a:cs typeface="Genev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/>
          <a:cs typeface="Genev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086" y="296431"/>
            <a:ext cx="4798083" cy="479808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18239" y="465083"/>
            <a:ext cx="3124493" cy="280076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400" b="1" spc="-150" dirty="0">
                <a:solidFill>
                  <a:schemeClr val="bg1"/>
                </a:solidFill>
                <a:latin typeface="Helvetica Neue"/>
                <a:ea typeface="+mn-ea"/>
                <a:cs typeface="Helvetica Neue"/>
              </a:rPr>
              <a:t>Is Owning a Business a </a:t>
            </a:r>
          </a:p>
          <a:p>
            <a:pPr>
              <a:defRPr/>
            </a:pPr>
            <a:r>
              <a:rPr lang="en-US" sz="4400" b="1" spc="-150" dirty="0">
                <a:solidFill>
                  <a:srgbClr val="C1961C"/>
                </a:solidFill>
                <a:latin typeface="Helvetica Neue"/>
                <a:ea typeface="+mn-ea"/>
                <a:cs typeface="Helvetica Neue"/>
              </a:rPr>
              <a:t>Good Fit </a:t>
            </a:r>
            <a:r>
              <a:rPr lang="en-US" sz="4400" b="1" spc="-150" dirty="0">
                <a:solidFill>
                  <a:schemeClr val="bg1"/>
                </a:solidFill>
                <a:latin typeface="Helvetica Neue"/>
                <a:ea typeface="+mn-ea"/>
                <a:cs typeface="Helvetica Neue"/>
              </a:rPr>
              <a:t>for You?</a:t>
            </a:r>
          </a:p>
        </p:txBody>
      </p:sp>
      <p:sp>
        <p:nvSpPr>
          <p:cNvPr id="4" name="Rectangle 3"/>
          <p:cNvSpPr/>
          <p:nvPr/>
        </p:nvSpPr>
        <p:spPr>
          <a:xfrm>
            <a:off x="6697674" y="6446686"/>
            <a:ext cx="1301959" cy="25391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457200"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914400"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1371600"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1828800"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2286000">
              <a:defRPr>
                <a:latin typeface="Calibri"/>
                <a:ea typeface="Calibri"/>
                <a:cs typeface="Calibri"/>
                <a:sym typeface="Calibri"/>
              </a:defRPr>
            </a:lvl6pPr>
            <a:lvl7pPr indent="2743200">
              <a:defRPr>
                <a:latin typeface="Calibri"/>
                <a:ea typeface="Calibri"/>
                <a:cs typeface="Calibri"/>
                <a:sym typeface="Calibri"/>
              </a:defRPr>
            </a:lvl7pPr>
            <a:lvl8pPr indent="3200400">
              <a:defRPr>
                <a:latin typeface="Calibri"/>
                <a:ea typeface="Calibri"/>
                <a:cs typeface="Calibri"/>
                <a:sym typeface="Calibri"/>
              </a:defRPr>
            </a:lvl8pPr>
            <a:lvl9pPr indent="3657600"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atinLnBrk="1" hangingPunct="0">
              <a:spcBef>
                <a:spcPts val="0"/>
              </a:spcBef>
              <a:spcAft>
                <a:spcPts val="0"/>
              </a:spcAft>
            </a:pPr>
            <a:r>
              <a:rPr lang="en-US" sz="105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Updated</a:t>
            </a:r>
            <a:r>
              <a:rPr lang="en-US" sz="1050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: 09-2016</a:t>
            </a:r>
            <a:endParaRPr lang="en-US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False? Answers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932512"/>
              </p:ext>
            </p:extLst>
          </p:nvPr>
        </p:nvGraphicFramePr>
        <p:xfrm>
          <a:off x="394140" y="978077"/>
          <a:ext cx="8398930" cy="522732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6400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981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pPr marL="457200" marR="0" lvl="0" indent="-45720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48A54"/>
                        </a:buClr>
                        <a:buFont typeface="+mj-lt"/>
                        <a:buAutoNum type="arabicPeriod"/>
                      </a:pPr>
                      <a:r>
                        <a:rPr lang="en-US" sz="2200" b="0" dirty="0">
                          <a:solidFill>
                            <a:srgbClr val="002060"/>
                          </a:solidFill>
                          <a:effectLst/>
                        </a:rPr>
                        <a:t>Starting a new business can be a huge personal sacrifice for your family. </a:t>
                      </a:r>
                      <a:endParaRPr lang="en-US" sz="2200" b="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rgbClr val="002060"/>
                          </a:solidFill>
                          <a:effectLst/>
                        </a:rPr>
                        <a:t>True</a:t>
                      </a:r>
                      <a:endParaRPr lang="en-US" sz="2200" b="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457200" marR="0" lvl="0" indent="-45720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2"/>
                      </a:pPr>
                      <a:r>
                        <a:rPr lang="en-US" sz="2200" b="0" dirty="0">
                          <a:solidFill>
                            <a:srgbClr val="002060"/>
                          </a:solidFill>
                          <a:effectLst/>
                        </a:rPr>
                        <a:t>There are a lot of emotional ups and downs.</a:t>
                      </a:r>
                      <a:endParaRPr lang="en-US" sz="2200" b="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True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457200" marR="0" lvl="0" indent="-45720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3"/>
                      </a:pPr>
                      <a:r>
                        <a:rPr lang="en-US" sz="2200" b="0" dirty="0">
                          <a:solidFill>
                            <a:srgbClr val="002060"/>
                          </a:solidFill>
                          <a:effectLst/>
                        </a:rPr>
                        <a:t>You have to “get it right” every time. </a:t>
                      </a:r>
                      <a:endParaRPr lang="en-US" sz="2200" b="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False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457200" marR="0" lvl="0" indent="-45720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4"/>
                      </a:pPr>
                      <a:r>
                        <a:rPr lang="en-US" sz="2200" b="0" dirty="0">
                          <a:solidFill>
                            <a:srgbClr val="002060"/>
                          </a:solidFill>
                          <a:effectLst/>
                        </a:rPr>
                        <a:t>You do not need a big cash reserve to be successful.</a:t>
                      </a:r>
                      <a:endParaRPr lang="en-US" sz="2200" b="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depends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457200" marR="0" lvl="0" indent="-45720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5"/>
                        <a:tabLst/>
                      </a:pPr>
                      <a:r>
                        <a:rPr lang="en-US" sz="2200" b="0" dirty="0">
                          <a:solidFill>
                            <a:srgbClr val="002060"/>
                          </a:solidFill>
                          <a:effectLst/>
                        </a:rPr>
                        <a:t>After about a year, you can relax and enjoy the profits.</a:t>
                      </a:r>
                      <a:endParaRPr lang="en-US" sz="2200" b="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False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457200" marR="0" lvl="0" indent="-45720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6"/>
                      </a:pPr>
                      <a:r>
                        <a:rPr lang="en-US" sz="2200" b="0" dirty="0">
                          <a:solidFill>
                            <a:srgbClr val="002060"/>
                          </a:solidFill>
                          <a:effectLst/>
                        </a:rPr>
                        <a:t>It is easy to get loans for a great idea. </a:t>
                      </a:r>
                      <a:endParaRPr lang="en-US" sz="2200" b="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False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457200" marR="0" lvl="0" indent="-45720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7"/>
                      </a:pPr>
                      <a:r>
                        <a:rPr lang="en-US" sz="2200" b="0" dirty="0">
                          <a:solidFill>
                            <a:srgbClr val="002060"/>
                          </a:solidFill>
                          <a:effectLst/>
                        </a:rPr>
                        <a:t>Successful entrepreneurs do it all themselves.</a:t>
                      </a:r>
                      <a:endParaRPr lang="en-US" sz="2200" b="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False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457200" marR="0" lvl="0" indent="-45720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8"/>
                      </a:pPr>
                      <a:r>
                        <a:rPr lang="en-US" sz="2200" b="0" dirty="0">
                          <a:solidFill>
                            <a:srgbClr val="002060"/>
                          </a:solidFill>
                          <a:effectLst/>
                        </a:rPr>
                        <a:t>You will</a:t>
                      </a:r>
                      <a:r>
                        <a:rPr lang="en-US" sz="2200" b="0" baseline="0" dirty="0">
                          <a:solidFill>
                            <a:srgbClr val="002060"/>
                          </a:solidFill>
                          <a:effectLst/>
                        </a:rPr>
                        <a:t> not</a:t>
                      </a:r>
                      <a:r>
                        <a:rPr lang="en-US" sz="2200" b="0" dirty="0">
                          <a:solidFill>
                            <a:srgbClr val="002060"/>
                          </a:solidFill>
                          <a:effectLst/>
                        </a:rPr>
                        <a:t> have a boss.</a:t>
                      </a:r>
                      <a:endParaRPr lang="en-US" sz="2200" b="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False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457200" marR="0" lvl="0" indent="-45720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9"/>
                        <a:tabLst/>
                      </a:pPr>
                      <a:r>
                        <a:rPr lang="en-US" sz="2200" b="0" dirty="0">
                          <a:solidFill>
                            <a:srgbClr val="002060"/>
                          </a:solidFill>
                          <a:effectLst/>
                        </a:rPr>
                        <a:t>You will have more freedom, control, and work–life balance.</a:t>
                      </a:r>
                      <a:endParaRPr lang="en-US" sz="2200" b="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False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457200" marR="0" lvl="0" indent="-45720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10"/>
                      </a:pPr>
                      <a:r>
                        <a:rPr lang="en-US" sz="2200" b="0" dirty="0">
                          <a:solidFill>
                            <a:srgbClr val="002060"/>
                          </a:solidFill>
                          <a:effectLst/>
                        </a:rPr>
                        <a:t>Starting a business is risky.</a:t>
                      </a:r>
                      <a:endParaRPr lang="en-US" sz="2200" b="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depends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2036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66700" y="337430"/>
            <a:ext cx="8229600" cy="609600"/>
          </a:xfrm>
        </p:spPr>
        <p:txBody>
          <a:bodyPr/>
          <a:lstStyle/>
          <a:p>
            <a:pPr>
              <a:spcAft>
                <a:spcPct val="0"/>
              </a:spcAft>
            </a:pPr>
            <a:r>
              <a:rPr lang="en-US" dirty="0">
                <a:ea typeface="Helvetica Neue"/>
              </a:rPr>
              <a:t>Roots of Power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916173" y="1178595"/>
            <a:ext cx="7315200" cy="4438434"/>
            <a:chOff x="916173" y="1178595"/>
            <a:chExt cx="7315200" cy="4438434"/>
          </a:xfrm>
        </p:grpSpPr>
        <p:sp>
          <p:nvSpPr>
            <p:cNvPr id="6" name="Rectangle 5"/>
            <p:cNvSpPr/>
            <p:nvPr/>
          </p:nvSpPr>
          <p:spPr>
            <a:xfrm>
              <a:off x="916173" y="1395888"/>
              <a:ext cx="7315200" cy="2348936"/>
            </a:xfrm>
            <a:prstGeom prst="rect">
              <a:avLst/>
            </a:prstGeom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Oval 3"/>
            <p:cNvSpPr/>
            <p:nvPr/>
          </p:nvSpPr>
          <p:spPr>
            <a:xfrm>
              <a:off x="2173384" y="2654205"/>
              <a:ext cx="4699000" cy="2241134"/>
            </a:xfrm>
            <a:prstGeom prst="ellipse">
              <a:avLst/>
            </a:prstGeom>
            <a:gradFill>
              <a:gsLst>
                <a:gs pos="0">
                  <a:srgbClr val="FFFF00"/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40000"/>
                    <a:lumOff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" name="Rectangle 1"/>
            <p:cNvSpPr/>
            <p:nvPr/>
          </p:nvSpPr>
          <p:spPr>
            <a:xfrm>
              <a:off x="916173" y="3281332"/>
              <a:ext cx="7315200" cy="2335697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V="1">
              <a:off x="2173384" y="3947883"/>
              <a:ext cx="1383822" cy="57393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H="1" flipV="1">
              <a:off x="5371144" y="4034464"/>
              <a:ext cx="1501240" cy="48735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029" name="Rectangle 1028"/>
            <p:cNvSpPr/>
            <p:nvPr/>
          </p:nvSpPr>
          <p:spPr>
            <a:xfrm>
              <a:off x="1047342" y="4186830"/>
              <a:ext cx="1645920" cy="1327659"/>
            </a:xfrm>
            <a:prstGeom prst="rect">
              <a:avLst/>
            </a:prstGeom>
            <a:solidFill>
              <a:srgbClr val="FF99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People</a:t>
              </a:r>
              <a:r>
                <a:rPr lang="en-US" sz="1600" dirty="0">
                  <a:solidFill>
                    <a:schemeClr val="tx1"/>
                  </a:solidFill>
                </a:rPr>
                <a:t>: 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Influence others: staff, partners, bankers, customers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528338" y="4186289"/>
              <a:ext cx="1645920" cy="1327659"/>
            </a:xfrm>
            <a:prstGeom prst="rect">
              <a:avLst/>
            </a:prstGeom>
            <a:solidFill>
              <a:srgbClr val="C1961C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Self-Discipline</a:t>
              </a:r>
              <a:r>
                <a:rPr lang="en-US" sz="1600" dirty="0">
                  <a:solidFill>
                    <a:schemeClr val="tx1"/>
                  </a:solidFill>
                </a:rPr>
                <a:t>: Manage time, habits, and energy</a:t>
              </a:r>
            </a:p>
          </p:txBody>
        </p:sp>
        <p:pic>
          <p:nvPicPr>
            <p:cNvPr id="1026" name="Picture 2" descr="C:\Users\Deborah\AppData\Local\Microsoft\Windows\Temporary Internet Files\Content.Outlook\3NIJC780\SimpleTree_Color_Res30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7376" y="1178595"/>
              <a:ext cx="2103120" cy="31005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4" name="Straight Arrow Connector 23"/>
            <p:cNvCxnSpPr/>
            <p:nvPr/>
          </p:nvCxnSpPr>
          <p:spPr>
            <a:xfrm flipH="1" flipV="1">
              <a:off x="4776685" y="4019941"/>
              <a:ext cx="594459" cy="7040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4652668" y="4208970"/>
              <a:ext cx="1645920" cy="1327659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Financial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Secure and manage money and credit</a:t>
              </a: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3560500" y="4007633"/>
              <a:ext cx="527887" cy="84397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2869224" y="4179168"/>
              <a:ext cx="1645920" cy="132765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600" b="1" dirty="0">
                  <a:solidFill>
                    <a:schemeClr val="bg1">
                      <a:lumMod val="95000"/>
                    </a:schemeClr>
                  </a:solidFill>
                </a:rPr>
                <a:t>Sales</a:t>
              </a:r>
              <a:r>
                <a:rPr lang="en-US" sz="1600" dirty="0">
                  <a:solidFill>
                    <a:schemeClr val="bg1">
                      <a:lumMod val="95000"/>
                    </a:schemeClr>
                  </a:solidFill>
                </a:rPr>
                <a:t>: </a:t>
              </a:r>
            </a:p>
            <a:p>
              <a:pPr algn="ctr"/>
              <a:r>
                <a:rPr lang="en-US" sz="1600" dirty="0">
                  <a:solidFill>
                    <a:schemeClr val="bg1">
                      <a:lumMod val="95000"/>
                    </a:schemeClr>
                  </a:solidFill>
                </a:rPr>
                <a:t>Set and attain sales goals. Ready to sell all the time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64903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4040" y="373630"/>
            <a:ext cx="8229600" cy="609600"/>
          </a:xfrm>
        </p:spPr>
        <p:txBody>
          <a:bodyPr/>
          <a:lstStyle/>
          <a:p>
            <a:pPr>
              <a:spcAft>
                <a:spcPct val="0"/>
              </a:spcAft>
            </a:pPr>
            <a:r>
              <a:rPr lang="en-US" dirty="0">
                <a:ea typeface="Helvetica Neue"/>
              </a:rPr>
              <a:t>Marlena’s Roots of People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650" y="1634325"/>
            <a:ext cx="8229600" cy="4267200"/>
          </a:xfrm>
        </p:spPr>
        <p:txBody>
          <a:bodyPr/>
          <a:lstStyle/>
          <a:p>
            <a:pPr marL="0" indent="0">
              <a:spcBef>
                <a:spcPts val="200"/>
              </a:spcBef>
              <a:buNone/>
            </a:pPr>
            <a:r>
              <a:rPr lang="en-US" sz="2800" dirty="0"/>
              <a:t>High</a:t>
            </a:r>
            <a:r>
              <a:rPr lang="en-US" dirty="0"/>
              <a:t>:</a:t>
            </a:r>
          </a:p>
          <a:p>
            <a:pPr lvl="1">
              <a:spcBef>
                <a:spcPts val="200"/>
              </a:spcBef>
            </a:pPr>
            <a:r>
              <a:rPr lang="en-US" sz="2400" dirty="0"/>
              <a:t>Easy-going and likable</a:t>
            </a:r>
          </a:p>
          <a:p>
            <a:pPr lvl="1">
              <a:spcBef>
                <a:spcPts val="200"/>
              </a:spcBef>
            </a:pPr>
            <a:r>
              <a:rPr lang="en-US" sz="2400" dirty="0"/>
              <a:t>Active listener</a:t>
            </a:r>
          </a:p>
          <a:p>
            <a:pPr lvl="1">
              <a:spcBef>
                <a:spcPts val="200"/>
              </a:spcBef>
            </a:pPr>
            <a:r>
              <a:rPr lang="en-US" sz="2400" dirty="0"/>
              <a:t>Honest</a:t>
            </a:r>
          </a:p>
          <a:p>
            <a:pPr lvl="1">
              <a:spcBef>
                <a:spcPts val="200"/>
              </a:spcBef>
            </a:pPr>
            <a:r>
              <a:rPr lang="en-US" sz="2400" dirty="0"/>
              <a:t>Respectful of others</a:t>
            </a:r>
          </a:p>
          <a:p>
            <a:pPr lvl="1">
              <a:spcBef>
                <a:spcPts val="200"/>
              </a:spcBef>
            </a:pPr>
            <a:r>
              <a:rPr lang="en-US" sz="2400" dirty="0"/>
              <a:t>Strong vision and belief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800" dirty="0"/>
              <a:t>Low</a:t>
            </a:r>
            <a:r>
              <a:rPr lang="en-US" dirty="0"/>
              <a:t>: </a:t>
            </a:r>
          </a:p>
          <a:p>
            <a:pPr lvl="1">
              <a:spcBef>
                <a:spcPts val="200"/>
              </a:spcBef>
            </a:pPr>
            <a:r>
              <a:rPr lang="en-US" sz="2400" dirty="0"/>
              <a:t>Connecting and networking</a:t>
            </a:r>
          </a:p>
          <a:p>
            <a:pPr lvl="1">
              <a:spcBef>
                <a:spcPts val="200"/>
              </a:spcBef>
            </a:pPr>
            <a:r>
              <a:rPr lang="en-US" sz="2400" dirty="0"/>
              <a:t>Management/supervision skills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13"/>
          <a:stretch/>
        </p:blipFill>
        <p:spPr bwMode="auto">
          <a:xfrm>
            <a:off x="5878285" y="2747331"/>
            <a:ext cx="2847099" cy="3151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Cloud Callout 9"/>
          <p:cNvSpPr/>
          <p:nvPr/>
        </p:nvSpPr>
        <p:spPr>
          <a:xfrm>
            <a:off x="5591510" y="1129126"/>
            <a:ext cx="3352800" cy="1531882"/>
          </a:xfrm>
          <a:prstGeom prst="cloudCallout">
            <a:avLst>
              <a:gd name="adj1" fmla="val 12082"/>
              <a:gd name="adj2" fmla="val 70733"/>
            </a:avLst>
          </a:prstGeom>
          <a:solidFill>
            <a:srgbClr val="C196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Some people tell me I’m TOO nice!</a:t>
            </a:r>
          </a:p>
        </p:txBody>
      </p:sp>
      <p:sp>
        <p:nvSpPr>
          <p:cNvPr id="6" name="Rectangle 5"/>
          <p:cNvSpPr/>
          <p:nvPr/>
        </p:nvSpPr>
        <p:spPr>
          <a:xfrm>
            <a:off x="410795" y="1031857"/>
            <a:ext cx="47115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C1961C"/>
                </a:solidFill>
              </a:rPr>
              <a:t>See page 9 in your Participant Guide.</a:t>
            </a:r>
            <a:endParaRPr lang="en-US" sz="20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139" y="381001"/>
            <a:ext cx="8341873" cy="609600"/>
          </a:xfrm>
        </p:spPr>
        <p:txBody>
          <a:bodyPr/>
          <a:lstStyle/>
          <a:p>
            <a:r>
              <a:rPr lang="en-US" dirty="0"/>
              <a:t>What Are YOUR Roots of Power?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38" y="1081450"/>
            <a:ext cx="8514042" cy="4267200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en-US" sz="2000" dirty="0">
                <a:solidFill>
                  <a:srgbClr val="C1961C"/>
                </a:solidFill>
              </a:rPr>
              <a:t>Roots of Power Self-Assessment on pages 10–13 in your Participant Guide. </a:t>
            </a:r>
          </a:p>
          <a:p>
            <a:pPr>
              <a:spcBef>
                <a:spcPts val="600"/>
              </a:spcBef>
            </a:pPr>
            <a:r>
              <a:rPr lang="en-US" sz="2800" b="0" dirty="0"/>
              <a:t>People Power</a:t>
            </a:r>
          </a:p>
          <a:p>
            <a:pPr>
              <a:spcBef>
                <a:spcPts val="600"/>
              </a:spcBef>
            </a:pPr>
            <a:r>
              <a:rPr lang="en-US" sz="2800" b="0" dirty="0"/>
              <a:t>Sales Power</a:t>
            </a:r>
          </a:p>
          <a:p>
            <a:pPr>
              <a:spcBef>
                <a:spcPts val="600"/>
              </a:spcBef>
            </a:pPr>
            <a:r>
              <a:rPr lang="en-US" sz="2800" b="0" dirty="0"/>
              <a:t>Financial Power</a:t>
            </a:r>
          </a:p>
          <a:p>
            <a:pPr>
              <a:spcBef>
                <a:spcPts val="600"/>
              </a:spcBef>
            </a:pPr>
            <a:r>
              <a:rPr lang="en-US" sz="2800" b="0" dirty="0"/>
              <a:t>Self-Discipline Power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b="0" dirty="0">
                <a:solidFill>
                  <a:srgbClr val="C1961C"/>
                </a:solidFill>
              </a:rPr>
              <a:t>Finish the self-assessment at home.</a:t>
            </a:r>
          </a:p>
        </p:txBody>
      </p:sp>
      <p:sp>
        <p:nvSpPr>
          <p:cNvPr id="4" name="TextBox 3"/>
          <p:cNvSpPr txBox="1"/>
          <p:nvPr/>
        </p:nvSpPr>
        <p:spPr>
          <a:xfrm rot="11617518" flipH="1" flipV="1">
            <a:off x="5618143" y="2220015"/>
            <a:ext cx="3060418" cy="2246769"/>
          </a:xfrm>
          <a:prstGeom prst="rect">
            <a:avLst/>
          </a:prstGeom>
          <a:solidFill>
            <a:srgbClr val="C1961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You will not have time to complete the self-assessment in class. Make sure to complete it on your own. Ask stakeholders for feedback!</a:t>
            </a:r>
          </a:p>
        </p:txBody>
      </p:sp>
    </p:spTree>
    <p:extLst>
      <p:ext uri="{BB962C8B-B14F-4D97-AF65-F5344CB8AC3E}">
        <p14:creationId xmlns:p14="http://schemas.microsoft.com/office/powerpoint/2010/main" val="1335106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397825" y="381000"/>
            <a:ext cx="8229600" cy="609600"/>
          </a:xfrm>
        </p:spPr>
        <p:txBody>
          <a:bodyPr/>
          <a:lstStyle/>
          <a:p>
            <a:pPr eaLnBrk="1" hangingPunct="1">
              <a:spcAft>
                <a:spcPct val="0"/>
              </a:spcAft>
            </a:pPr>
            <a:r>
              <a:rPr lang="en-US" dirty="0">
                <a:ea typeface="Helvetica Neue"/>
              </a:rPr>
              <a:t>It Is Professional to Ask for Help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09699" y="1015248"/>
            <a:ext cx="8361940" cy="5159921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800" b="0" dirty="0">
                <a:latin typeface="Calibri" pitchFamily="34" charset="0"/>
                <a:ea typeface="Geneva"/>
                <a:cs typeface="Geneva"/>
              </a:rPr>
              <a:t>Ask for advice and feedback:</a:t>
            </a:r>
          </a:p>
          <a:p>
            <a:pPr marL="506413" lvl="1" eaLnBrk="1" hangingPunct="1">
              <a:spcBef>
                <a:spcPts val="0"/>
              </a:spcBef>
            </a:pPr>
            <a:r>
              <a:rPr lang="en-US" dirty="0">
                <a:solidFill>
                  <a:srgbClr val="132F5A"/>
                </a:solidFill>
                <a:latin typeface="Calibri" pitchFamily="34" charset="0"/>
                <a:ea typeface="Geneva"/>
                <a:cs typeface="Geneva"/>
              </a:rPr>
              <a:t>Family and friends: How will they react if you work 60 hours per week?</a:t>
            </a:r>
          </a:p>
          <a:p>
            <a:pPr marL="506413" lvl="1" eaLnBrk="1" hangingPunct="1">
              <a:spcBef>
                <a:spcPts val="0"/>
              </a:spcBef>
            </a:pPr>
            <a:r>
              <a:rPr lang="en-US" dirty="0">
                <a:solidFill>
                  <a:srgbClr val="132F5A"/>
                </a:solidFill>
                <a:latin typeface="Calibri" pitchFamily="34" charset="0"/>
                <a:ea typeface="Geneva"/>
                <a:cs typeface="Geneva"/>
              </a:rPr>
              <a:t>Potential customers: What do they want? What are they willing to pay?</a:t>
            </a:r>
          </a:p>
          <a:p>
            <a:pPr marL="506413" lvl="1" eaLnBrk="1" hangingPunct="1">
              <a:spcBef>
                <a:spcPts val="0"/>
              </a:spcBef>
            </a:pPr>
            <a:r>
              <a:rPr lang="en-US" dirty="0">
                <a:solidFill>
                  <a:srgbClr val="132F5A"/>
                </a:solidFill>
                <a:latin typeface="Calibri" pitchFamily="34" charset="0"/>
                <a:ea typeface="Geneva"/>
                <a:cs typeface="Geneva"/>
              </a:rPr>
              <a:t>Other business owners: They can tell you what works (and what does not work).</a:t>
            </a:r>
          </a:p>
          <a:p>
            <a:pPr marL="506413" lvl="1" eaLnBrk="1" hangingPunct="1">
              <a:spcBef>
                <a:spcPts val="0"/>
              </a:spcBef>
            </a:pPr>
            <a:r>
              <a:rPr lang="en-US" dirty="0">
                <a:solidFill>
                  <a:srgbClr val="132F5A"/>
                </a:solidFill>
                <a:latin typeface="Calibri" pitchFamily="34" charset="0"/>
                <a:ea typeface="Geneva"/>
                <a:cs typeface="Geneva"/>
              </a:rPr>
              <a:t>Bankers: Start a relationship with a banker </a:t>
            </a:r>
            <a:r>
              <a:rPr lang="en-US" i="1" dirty="0">
                <a:solidFill>
                  <a:srgbClr val="132F5A"/>
                </a:solidFill>
                <a:latin typeface="Calibri" pitchFamily="34" charset="0"/>
                <a:ea typeface="Geneva"/>
                <a:cs typeface="Geneva"/>
              </a:rPr>
              <a:t>before</a:t>
            </a:r>
            <a:r>
              <a:rPr lang="en-US" dirty="0">
                <a:solidFill>
                  <a:srgbClr val="132F5A"/>
                </a:solidFill>
                <a:latin typeface="Calibri" pitchFamily="34" charset="0"/>
                <a:ea typeface="Geneva"/>
                <a:cs typeface="Geneva"/>
              </a:rPr>
              <a:t> you need a loan.</a:t>
            </a:r>
          </a:p>
          <a:p>
            <a:pPr marL="506413" lvl="1" eaLnBrk="1" hangingPunct="1">
              <a:spcBef>
                <a:spcPts val="0"/>
              </a:spcBef>
            </a:pPr>
            <a:r>
              <a:rPr lang="en-US" dirty="0">
                <a:solidFill>
                  <a:srgbClr val="132F5A"/>
                </a:solidFill>
                <a:latin typeface="Calibri" pitchFamily="34" charset="0"/>
                <a:ea typeface="Geneva"/>
                <a:cs typeface="Geneva"/>
              </a:rPr>
              <a:t>Potential partners: Look for partners who have skills and experience.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140" y="393867"/>
            <a:ext cx="8229600" cy="609600"/>
          </a:xfrm>
        </p:spPr>
        <p:txBody>
          <a:bodyPr/>
          <a:lstStyle/>
          <a:p>
            <a:r>
              <a:rPr lang="en-US" dirty="0"/>
              <a:t>Start–Stop–Continue Action Planner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649" y="1053661"/>
            <a:ext cx="7777449" cy="4886764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rgbClr val="C1961C"/>
                </a:solidFill>
              </a:rPr>
              <a:t>Start the worksheet on page 14 of your Participant Guide. </a:t>
            </a:r>
          </a:p>
          <a:p>
            <a:r>
              <a:rPr lang="en-US" sz="2800" b="0" dirty="0"/>
              <a:t>Based on your self-assessment and our conversations, what do you need to... </a:t>
            </a:r>
          </a:p>
          <a:p>
            <a:pPr lvl="1"/>
            <a:r>
              <a:rPr lang="en-US" sz="2400" dirty="0"/>
              <a:t>Start doing? </a:t>
            </a:r>
          </a:p>
          <a:p>
            <a:pPr lvl="1"/>
            <a:r>
              <a:rPr lang="en-US" sz="2400" dirty="0"/>
              <a:t>Stop doing? </a:t>
            </a:r>
          </a:p>
          <a:p>
            <a:pPr lvl="1"/>
            <a:r>
              <a:rPr lang="en-US" sz="2400" dirty="0"/>
              <a:t>Continue to do?</a:t>
            </a:r>
          </a:p>
          <a:p>
            <a:pPr marL="0" indent="0">
              <a:buNone/>
            </a:pPr>
            <a:r>
              <a:rPr lang="en-US" sz="2400" b="0" dirty="0">
                <a:solidFill>
                  <a:srgbClr val="C1961C"/>
                </a:solidFill>
              </a:rPr>
              <a:t>Finish the worksheet at home.</a:t>
            </a:r>
          </a:p>
        </p:txBody>
      </p:sp>
      <p:pic>
        <p:nvPicPr>
          <p:cNvPr id="2050" name="Picture 2" descr="C:\Users\Deborah\AppData\Local\Microsoft\Windows\Temporary Internet Files\Content.IE5\53TKV0ZK\MC900433882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8545" y="2516343"/>
            <a:ext cx="2103120" cy="2103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08534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Industry-Specific Self-Assessments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650" y="1053661"/>
            <a:ext cx="8229600" cy="4886764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rgbClr val="C1961C"/>
                </a:solidFill>
              </a:rPr>
              <a:t>See pages 15 – 17 in your Participant Guide.</a:t>
            </a:r>
          </a:p>
          <a:p>
            <a:pPr marL="0" indent="0">
              <a:buNone/>
            </a:pPr>
            <a:r>
              <a:rPr lang="en-US" sz="2800" b="0" dirty="0"/>
              <a:t>Extra self-assessments are provided for other industries and fields:</a:t>
            </a:r>
          </a:p>
          <a:p>
            <a:r>
              <a:rPr lang="en-US" sz="2800" b="0" dirty="0"/>
              <a:t>Construction</a:t>
            </a:r>
          </a:p>
          <a:p>
            <a:r>
              <a:rPr lang="en-US" sz="2800" b="0" dirty="0"/>
              <a:t>Retail</a:t>
            </a:r>
          </a:p>
          <a:p>
            <a:r>
              <a:rPr lang="en-US" sz="2800" b="0" dirty="0"/>
              <a:t>Online retail</a:t>
            </a:r>
          </a:p>
          <a:p>
            <a:r>
              <a:rPr lang="en-US" sz="2800" b="0" dirty="0"/>
              <a:t>Professional services</a:t>
            </a:r>
          </a:p>
          <a:p>
            <a:r>
              <a:rPr lang="en-US" sz="2800" b="0" dirty="0"/>
              <a:t>Restaurants/food-based</a:t>
            </a:r>
          </a:p>
          <a:p>
            <a:r>
              <a:rPr lang="en-US" sz="2800" b="0" dirty="0"/>
              <a:t>Personal services</a:t>
            </a:r>
          </a:p>
        </p:txBody>
      </p:sp>
      <p:sp>
        <p:nvSpPr>
          <p:cNvPr id="4" name="TextBox 3"/>
          <p:cNvSpPr txBox="1"/>
          <p:nvPr/>
        </p:nvSpPr>
        <p:spPr>
          <a:xfrm rot="11617518" flipH="1" flipV="1">
            <a:off x="5771050" y="2515871"/>
            <a:ext cx="2841887" cy="2308324"/>
          </a:xfrm>
          <a:prstGeom prst="rect">
            <a:avLst/>
          </a:prstGeom>
          <a:solidFill>
            <a:srgbClr val="C1961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DO YOUR HOMEWORK. Ask others who have businesses in your field or industry to advise you.</a:t>
            </a:r>
          </a:p>
        </p:txBody>
      </p:sp>
    </p:spTree>
    <p:extLst>
      <p:ext uri="{BB962C8B-B14F-4D97-AF65-F5344CB8AC3E}">
        <p14:creationId xmlns:p14="http://schemas.microsoft.com/office/powerpoint/2010/main" val="6289927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/>
          <p:cNvSpPr>
            <a:spLocks noGrp="1"/>
          </p:cNvSpPr>
          <p:nvPr>
            <p:ph type="title"/>
          </p:nvPr>
        </p:nvSpPr>
        <p:spPr>
          <a:xfrm>
            <a:off x="397825" y="381000"/>
            <a:ext cx="8229600" cy="609600"/>
          </a:xfrm>
        </p:spPr>
        <p:txBody>
          <a:bodyPr/>
          <a:lstStyle/>
          <a:p>
            <a:pPr eaLnBrk="1" hangingPunct="1">
              <a:spcAft>
                <a:spcPct val="0"/>
              </a:spcAft>
            </a:pPr>
            <a:r>
              <a:rPr lang="en-US" dirty="0">
                <a:ea typeface="Helvetica Neue"/>
              </a:rPr>
              <a:t>Key Points to Remember</a:t>
            </a:r>
          </a:p>
        </p:txBody>
      </p:sp>
      <p:sp>
        <p:nvSpPr>
          <p:cNvPr id="73730" name="Content Placeholder 2"/>
          <p:cNvSpPr>
            <a:spLocks noGrp="1"/>
          </p:cNvSpPr>
          <p:nvPr>
            <p:ph idx="1"/>
          </p:nvPr>
        </p:nvSpPr>
        <p:spPr>
          <a:xfrm>
            <a:off x="388938" y="1066800"/>
            <a:ext cx="8347075" cy="5114925"/>
          </a:xfrm>
        </p:spPr>
        <p:txBody>
          <a:bodyPr/>
          <a:lstStyle/>
          <a:p>
            <a:pPr lvl="0"/>
            <a:r>
              <a:rPr lang="en-US" sz="2800" b="0" dirty="0"/>
              <a:t>We all have strengths and weaknesses. The key is to recognize where you are strong, and where development is needed.</a:t>
            </a:r>
          </a:p>
          <a:p>
            <a:pPr lvl="0"/>
            <a:r>
              <a:rPr lang="en-US" sz="2800" b="0" dirty="0"/>
              <a:t>Have a clear plan of action. </a:t>
            </a:r>
          </a:p>
          <a:p>
            <a:pPr lvl="0"/>
            <a:r>
              <a:rPr lang="en-US" sz="2800" b="0" dirty="0"/>
              <a:t>Ask a range of knowledgeable people for advice (family, friends, accountants, other business owners).</a:t>
            </a:r>
          </a:p>
          <a:p>
            <a:pPr lvl="0"/>
            <a:r>
              <a:rPr lang="en-US" sz="2800" b="0" dirty="0"/>
              <a:t>Include a bank loan officer and/or micro-lender on your list. Start these conversations before you ask for a loan. </a:t>
            </a:r>
          </a:p>
          <a:p>
            <a:pPr marL="0" indent="0" eaLnBrk="1" hangingPunct="1">
              <a:buNone/>
            </a:pPr>
            <a:endParaRPr lang="en-US" sz="2600" b="0" dirty="0">
              <a:ea typeface="Geneva"/>
              <a:cs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66700" y="337430"/>
            <a:ext cx="8229600" cy="609600"/>
          </a:xfrm>
        </p:spPr>
        <p:txBody>
          <a:bodyPr/>
          <a:lstStyle/>
          <a:p>
            <a:pPr>
              <a:spcAft>
                <a:spcPct val="0"/>
              </a:spcAft>
            </a:pPr>
            <a:r>
              <a:rPr lang="en-US" dirty="0">
                <a:ea typeface="Helvetica Neue"/>
              </a:rPr>
              <a:t>Roots of Power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916173" y="1178595"/>
            <a:ext cx="7315200" cy="4438434"/>
            <a:chOff x="916173" y="1178595"/>
            <a:chExt cx="7315200" cy="4438434"/>
          </a:xfrm>
        </p:grpSpPr>
        <p:sp>
          <p:nvSpPr>
            <p:cNvPr id="6" name="Rectangle 5"/>
            <p:cNvSpPr/>
            <p:nvPr/>
          </p:nvSpPr>
          <p:spPr>
            <a:xfrm>
              <a:off x="916173" y="1395888"/>
              <a:ext cx="7315200" cy="2348936"/>
            </a:xfrm>
            <a:prstGeom prst="rect">
              <a:avLst/>
            </a:prstGeom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Oval 3"/>
            <p:cNvSpPr/>
            <p:nvPr/>
          </p:nvSpPr>
          <p:spPr>
            <a:xfrm>
              <a:off x="2173384" y="2654205"/>
              <a:ext cx="4699000" cy="2241134"/>
            </a:xfrm>
            <a:prstGeom prst="ellipse">
              <a:avLst/>
            </a:prstGeom>
            <a:gradFill>
              <a:gsLst>
                <a:gs pos="0">
                  <a:srgbClr val="FFFF00"/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40000"/>
                    <a:lumOff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" name="Rectangle 1"/>
            <p:cNvSpPr/>
            <p:nvPr/>
          </p:nvSpPr>
          <p:spPr>
            <a:xfrm>
              <a:off x="916173" y="3281332"/>
              <a:ext cx="7315200" cy="2335697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V="1">
              <a:off x="2173384" y="3947883"/>
              <a:ext cx="1383822" cy="57393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H="1" flipV="1">
              <a:off x="5371144" y="4034464"/>
              <a:ext cx="1501240" cy="48735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029" name="Rectangle 1028"/>
            <p:cNvSpPr/>
            <p:nvPr/>
          </p:nvSpPr>
          <p:spPr>
            <a:xfrm>
              <a:off x="1047342" y="4186830"/>
              <a:ext cx="1645920" cy="1327659"/>
            </a:xfrm>
            <a:prstGeom prst="rect">
              <a:avLst/>
            </a:prstGeom>
            <a:solidFill>
              <a:srgbClr val="FF99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People</a:t>
              </a:r>
              <a:r>
                <a:rPr lang="en-US" sz="1600" dirty="0">
                  <a:solidFill>
                    <a:schemeClr val="tx1"/>
                  </a:solidFill>
                </a:rPr>
                <a:t>: 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Influence others: staff, partners, bankers, customers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528338" y="4186289"/>
              <a:ext cx="1645920" cy="1327659"/>
            </a:xfrm>
            <a:prstGeom prst="rect">
              <a:avLst/>
            </a:prstGeom>
            <a:solidFill>
              <a:srgbClr val="C1961C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Self-Discipline</a:t>
              </a:r>
              <a:r>
                <a:rPr lang="en-US" sz="1600" dirty="0">
                  <a:solidFill>
                    <a:schemeClr val="tx1"/>
                  </a:solidFill>
                </a:rPr>
                <a:t>: Manage time, habits, and energy</a:t>
              </a:r>
            </a:p>
          </p:txBody>
        </p:sp>
        <p:pic>
          <p:nvPicPr>
            <p:cNvPr id="1026" name="Picture 2" descr="C:\Users\Deborah\AppData\Local\Microsoft\Windows\Temporary Internet Files\Content.Outlook\3NIJC780\SimpleTree_Color_Res30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7376" y="1178595"/>
              <a:ext cx="2103120" cy="31005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4" name="Straight Arrow Connector 23"/>
            <p:cNvCxnSpPr/>
            <p:nvPr/>
          </p:nvCxnSpPr>
          <p:spPr>
            <a:xfrm flipH="1" flipV="1">
              <a:off x="4776685" y="4019941"/>
              <a:ext cx="594459" cy="7040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4652668" y="4208970"/>
              <a:ext cx="1645920" cy="1327659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Financial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Secure and manage money and credit</a:t>
              </a: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3560500" y="4007633"/>
              <a:ext cx="527887" cy="84397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2869224" y="4179168"/>
              <a:ext cx="1645920" cy="132765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600" b="1" dirty="0">
                  <a:solidFill>
                    <a:schemeClr val="bg1">
                      <a:lumMod val="95000"/>
                    </a:schemeClr>
                  </a:solidFill>
                </a:rPr>
                <a:t>Sales</a:t>
              </a:r>
              <a:r>
                <a:rPr lang="en-US" sz="1600" dirty="0">
                  <a:solidFill>
                    <a:schemeClr val="bg1">
                      <a:lumMod val="95000"/>
                    </a:schemeClr>
                  </a:solidFill>
                </a:rPr>
                <a:t>: </a:t>
              </a:r>
            </a:p>
            <a:p>
              <a:pPr algn="ctr"/>
              <a:r>
                <a:rPr lang="en-US" sz="1600" dirty="0">
                  <a:solidFill>
                    <a:schemeClr val="bg1">
                      <a:lumMod val="95000"/>
                    </a:schemeClr>
                  </a:solidFill>
                </a:rPr>
                <a:t>Set and attain sales goals. Ready to sell all the time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19085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itle 1"/>
          <p:cNvSpPr>
            <a:spLocks noGrp="1"/>
          </p:cNvSpPr>
          <p:nvPr>
            <p:ph type="title"/>
          </p:nvPr>
        </p:nvSpPr>
        <p:spPr>
          <a:xfrm>
            <a:off x="397825" y="381000"/>
            <a:ext cx="8229600" cy="609600"/>
          </a:xfrm>
        </p:spPr>
        <p:txBody>
          <a:bodyPr/>
          <a:lstStyle/>
          <a:p>
            <a:pPr eaLnBrk="1" hangingPunct="1">
              <a:spcAft>
                <a:spcPct val="0"/>
              </a:spcAft>
            </a:pPr>
            <a:r>
              <a:rPr lang="en-US" dirty="0">
                <a:ea typeface="Helvetica Neue"/>
              </a:rPr>
              <a:t>Summary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267200"/>
          </a:xfrm>
        </p:spPr>
        <p:txBody>
          <a:bodyPr/>
          <a:lstStyle/>
          <a:p>
            <a:pPr indent="-338138">
              <a:defRPr/>
            </a:pPr>
            <a:r>
              <a:rPr lang="en-US" sz="2800" b="0" dirty="0"/>
              <a:t>What final questions do you have?</a:t>
            </a:r>
          </a:p>
          <a:p>
            <a:pPr indent="-338138">
              <a:defRPr/>
            </a:pPr>
            <a:endParaRPr lang="en-US" sz="2800" b="0" dirty="0"/>
          </a:p>
          <a:p>
            <a:pPr indent="-338138">
              <a:defRPr/>
            </a:pPr>
            <a:r>
              <a:rPr lang="en-US" sz="2800" b="0" dirty="0"/>
              <a:t>What have you learned?</a:t>
            </a:r>
          </a:p>
          <a:p>
            <a:pPr indent="-338138">
              <a:defRPr/>
            </a:pPr>
            <a:endParaRPr lang="en-US" sz="2800" b="0" dirty="0"/>
          </a:p>
          <a:p>
            <a:pPr indent="-338138">
              <a:defRPr/>
            </a:pPr>
            <a:r>
              <a:rPr lang="en-US" sz="2800" b="0" dirty="0"/>
              <a:t>How would you evaluate the training?</a:t>
            </a:r>
          </a:p>
          <a:p>
            <a:pPr eaLnBrk="1" hangingPunct="1">
              <a:defRPr/>
            </a:pPr>
            <a:endParaRPr lang="en-US" sz="2800" b="0" dirty="0">
              <a:ea typeface="Geneva" pitchFamily="34" charset="0"/>
              <a:cs typeface="Arial" pitchFamily="34" charset="0"/>
            </a:endParaRPr>
          </a:p>
        </p:txBody>
      </p:sp>
      <p:pic>
        <p:nvPicPr>
          <p:cNvPr id="75779" name="Picture 7" descr="Clipboard and pencil"/>
          <p:cNvPicPr>
            <a:picLocks noChangeAspect="1" noChangeArrowheads="1"/>
          </p:cNvPicPr>
          <p:nvPr/>
        </p:nvPicPr>
        <p:blipFill>
          <a:blip r:embed="rId3" cstate="print"/>
          <a:srcRect t="22000"/>
          <a:stretch>
            <a:fillRect/>
          </a:stretch>
        </p:blipFill>
        <p:spPr bwMode="auto">
          <a:xfrm>
            <a:off x="6705600" y="4038600"/>
            <a:ext cx="20637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316" y="1435796"/>
            <a:ext cx="6777487" cy="42672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800" b="0" dirty="0"/>
              <a:t>Locate the Pre- and Post-Test Form at the back of your Participant Guide.</a:t>
            </a:r>
          </a:p>
          <a:p>
            <a:pPr>
              <a:spcBef>
                <a:spcPts val="0"/>
              </a:spcBef>
            </a:pPr>
            <a:r>
              <a:rPr lang="en-US" sz="2800" b="0" dirty="0"/>
              <a:t>Complete the BEFORE Training column to assess your knowledge on this topic </a:t>
            </a:r>
            <a:r>
              <a:rPr lang="en-US" sz="2800" b="0" i="1" dirty="0"/>
              <a:t>before</a:t>
            </a:r>
            <a:r>
              <a:rPr lang="en-US" sz="2800" b="0" dirty="0"/>
              <a:t> participating in this class.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0" t="11119" r="13158" b="9478"/>
          <a:stretch/>
        </p:blipFill>
        <p:spPr>
          <a:xfrm>
            <a:off x="6944058" y="2554025"/>
            <a:ext cx="2019869" cy="181515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11964325" flipH="1" flipV="1">
            <a:off x="6399637" y="1011630"/>
            <a:ext cx="2560320" cy="830997"/>
          </a:xfrm>
          <a:prstGeom prst="rect">
            <a:avLst/>
          </a:prstGeom>
          <a:solidFill>
            <a:srgbClr val="C1961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In your Participant Guide</a:t>
            </a:r>
          </a:p>
        </p:txBody>
      </p:sp>
    </p:spTree>
    <p:extLst>
      <p:ext uri="{BB962C8B-B14F-4D97-AF65-F5344CB8AC3E}">
        <p14:creationId xmlns:p14="http://schemas.microsoft.com/office/powerpoint/2010/main" val="37522198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title"/>
          </p:nvPr>
        </p:nvSpPr>
        <p:spPr>
          <a:xfrm>
            <a:off x="397825" y="381000"/>
            <a:ext cx="8229600" cy="609600"/>
          </a:xfrm>
        </p:spPr>
        <p:txBody>
          <a:bodyPr/>
          <a:lstStyle/>
          <a:p>
            <a:pPr eaLnBrk="1" hangingPunct="1">
              <a:spcAft>
                <a:spcPct val="0"/>
              </a:spcAft>
            </a:pPr>
            <a:r>
              <a:rPr lang="en-US" dirty="0">
                <a:ea typeface="Helvetica Neue"/>
              </a:rPr>
              <a:t>Conclusion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13"/>
          <a:stretch/>
        </p:blipFill>
        <p:spPr bwMode="auto">
          <a:xfrm>
            <a:off x="5878285" y="2236706"/>
            <a:ext cx="2847099" cy="3151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loud Callout 5"/>
          <p:cNvSpPr/>
          <p:nvPr/>
        </p:nvSpPr>
        <p:spPr>
          <a:xfrm>
            <a:off x="5878285" y="713501"/>
            <a:ext cx="3066025" cy="1531882"/>
          </a:xfrm>
          <a:prstGeom prst="cloudCallout">
            <a:avLst>
              <a:gd name="adj1" fmla="val 12082"/>
              <a:gd name="adj2" fmla="val 70733"/>
            </a:avLst>
          </a:prstGeom>
          <a:solidFill>
            <a:srgbClr val="C196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I think I’m a GOOD FIT!!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650" y="1372566"/>
            <a:ext cx="5378633" cy="4460983"/>
          </a:xfrm>
        </p:spPr>
        <p:txBody>
          <a:bodyPr anchor="ctr"/>
          <a:lstStyle/>
          <a:p>
            <a:r>
              <a:rPr lang="en-US" sz="2400" b="0" dirty="0"/>
              <a:t>Marlena is ready to move to the next stage of small business ownership—</a:t>
            </a:r>
            <a:r>
              <a:rPr lang="en-US" sz="2400" b="0" i="1" dirty="0"/>
              <a:t>planning</a:t>
            </a:r>
            <a:r>
              <a:rPr lang="en-US" sz="2400" b="0" dirty="0"/>
              <a:t>.</a:t>
            </a:r>
          </a:p>
          <a:p>
            <a:r>
              <a:rPr lang="en-US" sz="2400" b="0" dirty="0"/>
              <a:t>She knows she cannot do it alone. She is open to a partnership with someone who has the skills she lacks.</a:t>
            </a:r>
          </a:p>
          <a:p>
            <a:r>
              <a:rPr lang="en-US" sz="2400" b="0" dirty="0"/>
              <a:t>She needs to do more homework before she can make a well-informed decision.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Pre-Post Test and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114" y="1435796"/>
            <a:ext cx="6535440" cy="42672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700" b="0" dirty="0"/>
              <a:t>If you have not already done so, assess what your knowledge on this topic was </a:t>
            </a:r>
            <a:r>
              <a:rPr lang="en-US" sz="2700" b="0" i="1" dirty="0"/>
              <a:t>before</a:t>
            </a:r>
            <a:r>
              <a:rPr lang="en-US" sz="2700" b="0" dirty="0"/>
              <a:t> you participated in this class.</a:t>
            </a:r>
          </a:p>
          <a:p>
            <a:pPr>
              <a:spcBef>
                <a:spcPts val="0"/>
              </a:spcBef>
            </a:pPr>
            <a:r>
              <a:rPr lang="en-US" sz="2700" b="0" dirty="0"/>
              <a:t>Assess your knowledge on this topic </a:t>
            </a:r>
            <a:r>
              <a:rPr lang="en-US" sz="2700" b="0" i="1" dirty="0"/>
              <a:t>after</a:t>
            </a:r>
            <a:r>
              <a:rPr lang="en-US" sz="2700" b="0" dirty="0"/>
              <a:t> taking this class.</a:t>
            </a:r>
          </a:p>
          <a:p>
            <a:pPr>
              <a:spcBef>
                <a:spcPts val="0"/>
              </a:spcBef>
            </a:pPr>
            <a:r>
              <a:rPr lang="en-US" sz="2700" b="0" dirty="0"/>
              <a:t>Complete the Evaluation Form. Your feedback is helpful!</a:t>
            </a:r>
          </a:p>
          <a:p>
            <a:pPr>
              <a:spcBef>
                <a:spcPts val="0"/>
              </a:spcBef>
            </a:pPr>
            <a:r>
              <a:rPr lang="en-US" sz="2700" b="0" dirty="0"/>
              <a:t>Return both forms to the instructor before you leave. Thank you!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0" t="11119" r="13158" b="9478"/>
          <a:stretch/>
        </p:blipFill>
        <p:spPr>
          <a:xfrm>
            <a:off x="6978791" y="2704646"/>
            <a:ext cx="2019869" cy="181515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11964325" flipH="1" flipV="1">
            <a:off x="6399637" y="1471919"/>
            <a:ext cx="2560320" cy="830997"/>
          </a:xfrm>
          <a:prstGeom prst="rect">
            <a:avLst/>
          </a:prstGeom>
          <a:solidFill>
            <a:srgbClr val="C1961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In your Participant Guide</a:t>
            </a:r>
          </a:p>
        </p:txBody>
      </p:sp>
    </p:spTree>
    <p:extLst>
      <p:ext uri="{BB962C8B-B14F-4D97-AF65-F5344CB8AC3E}">
        <p14:creationId xmlns:p14="http://schemas.microsoft.com/office/powerpoint/2010/main" val="3802241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/>
          <a:lstStyle/>
          <a:p>
            <a:pPr eaLnBrk="1" hangingPunct="1">
              <a:spcAft>
                <a:spcPct val="0"/>
              </a:spcAft>
            </a:pPr>
            <a:r>
              <a:rPr lang="en-US" dirty="0">
                <a:ea typeface="Helvetica Neue"/>
              </a:rPr>
              <a:t>Agenda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4599360"/>
              </p:ext>
            </p:extLst>
          </p:nvPr>
        </p:nvGraphicFramePr>
        <p:xfrm>
          <a:off x="331443" y="1423988"/>
          <a:ext cx="8412480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124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sz="2800" b="0" kern="1200" dirty="0">
                          <a:solidFill>
                            <a:srgbClr val="132F5A"/>
                          </a:solidFill>
                          <a:latin typeface="Helvetica Neue"/>
                          <a:ea typeface="Geneva" pitchFamily="-110" charset="-128"/>
                          <a:cs typeface="Helvetica Neue"/>
                        </a:rPr>
                        <a:t>Welcome, Pre-Test, Agenda, and Learning Objectives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sz="2800" b="0" kern="1200" dirty="0">
                          <a:solidFill>
                            <a:srgbClr val="132F5A"/>
                          </a:solidFill>
                          <a:latin typeface="Helvetica Neue"/>
                          <a:ea typeface="Geneva" pitchFamily="-110" charset="-128"/>
                          <a:cs typeface="Helvetica Neue"/>
                        </a:rPr>
                        <a:t>Introductions: What Is YOUR Motivation?</a:t>
                      </a:r>
                    </a:p>
                    <a:p>
                      <a:pPr marL="342900" indent="-342900" algn="l" rtl="0" eaLnBrk="0" fontAlgn="base" hangingPunct="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sz="2800" b="0" kern="1200" dirty="0">
                          <a:solidFill>
                            <a:srgbClr val="132F5A"/>
                          </a:solidFill>
                          <a:latin typeface="Helvetica Neue"/>
                          <a:ea typeface="Geneva" pitchFamily="-110" charset="-128"/>
                          <a:cs typeface="Helvetica Neue"/>
                        </a:rPr>
                        <a:t>Business Ownership Terms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sz="2800" b="0" kern="1200" dirty="0">
                          <a:solidFill>
                            <a:srgbClr val="132F5A"/>
                          </a:solidFill>
                          <a:latin typeface="Helvetica Neue"/>
                          <a:ea typeface="Geneva" pitchFamily="-110" charset="-128"/>
                          <a:cs typeface="Helvetica Neue"/>
                        </a:rPr>
                        <a:t>Myths and Realities of Small Business Ownership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sz="2800" b="0" kern="1200" dirty="0">
                          <a:solidFill>
                            <a:srgbClr val="132F5A"/>
                          </a:solidFill>
                          <a:latin typeface="Helvetica Neue"/>
                          <a:ea typeface="Geneva" pitchFamily="-110" charset="-128"/>
                          <a:cs typeface="Helvetica Neue"/>
                        </a:rPr>
                        <a:t>Roots of Power</a:t>
                      </a:r>
                    </a:p>
                    <a:p>
                      <a:pPr marL="342900" indent="-342900" algn="l" rtl="0" eaLnBrk="0" fontAlgn="base" hangingPunct="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sz="2800" b="0" kern="1200" dirty="0">
                          <a:solidFill>
                            <a:srgbClr val="132F5A"/>
                          </a:solidFill>
                          <a:latin typeface="Helvetica Neue"/>
                          <a:ea typeface="Geneva" pitchFamily="-110" charset="-128"/>
                          <a:cs typeface="Helvetica Neue"/>
                        </a:rPr>
                        <a:t>Start – Stop – Continue Action Planner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sz="2800" b="0" kern="1200" dirty="0">
                          <a:solidFill>
                            <a:srgbClr val="132F5A"/>
                          </a:solidFill>
                          <a:latin typeface="Helvetica Neue"/>
                          <a:ea typeface="Geneva" pitchFamily="-110" charset="-128"/>
                          <a:cs typeface="Helvetica Neue"/>
                        </a:rPr>
                        <a:t>Summary, Post-Test, Evaluation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endParaRPr lang="en-US" sz="2800" b="1" dirty="0">
                        <a:solidFill>
                          <a:srgbClr val="132F5A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/>
          <a:lstStyle/>
          <a:p>
            <a:pPr>
              <a:spcAft>
                <a:spcPct val="0"/>
              </a:spcAft>
            </a:pPr>
            <a:r>
              <a:rPr lang="en-US" dirty="0">
                <a:ea typeface="Helvetica Neue"/>
              </a:rPr>
              <a:t>Learning Objectives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4650" y="1053660"/>
            <a:ext cx="8229600" cy="4683751"/>
          </a:xfrm>
        </p:spPr>
        <p:txBody>
          <a:bodyPr/>
          <a:lstStyle/>
          <a:p>
            <a:pPr lvl="0"/>
            <a:r>
              <a:rPr lang="en-US" sz="2800" b="0" dirty="0"/>
              <a:t>Clarify some of the myths and realities of small business ownership.</a:t>
            </a:r>
          </a:p>
          <a:p>
            <a:pPr lvl="0"/>
            <a:r>
              <a:rPr lang="en-US" sz="2800" b="0" dirty="0"/>
              <a:t>Start a self-assessment to determine your readiness to become a small business owner.</a:t>
            </a:r>
          </a:p>
          <a:p>
            <a:pPr lvl="0"/>
            <a:r>
              <a:rPr lang="en-US" sz="2800" b="0" dirty="0"/>
              <a:t>Set a plan of action to complete your self-assessments by seeking feedback from stakeholders, such as family, friends, and potential customers.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140" y="381001"/>
            <a:ext cx="8229600" cy="609600"/>
          </a:xfrm>
        </p:spPr>
        <p:txBody>
          <a:bodyPr/>
          <a:lstStyle/>
          <a:p>
            <a:r>
              <a:rPr lang="en-US" dirty="0"/>
              <a:t>Introducing Marlena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40" y="1232331"/>
            <a:ext cx="4734908" cy="4708094"/>
          </a:xfrm>
        </p:spPr>
        <p:txBody>
          <a:bodyPr/>
          <a:lstStyle/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000" dirty="0">
                <a:solidFill>
                  <a:srgbClr val="C1961C"/>
                </a:solidFill>
                <a:latin typeface="Arial" charset="0"/>
                <a:ea typeface="ＭＳ Ｐゴシック"/>
                <a:cs typeface="ＭＳ Ｐゴシック"/>
              </a:rPr>
              <a:t>See page 4 in your Participant Guide.</a:t>
            </a:r>
          </a:p>
          <a:p>
            <a:r>
              <a:rPr lang="en-US" sz="2400" b="0" dirty="0"/>
              <a:t>Marlena has the potential to be a successful business owner.</a:t>
            </a:r>
          </a:p>
          <a:p>
            <a:r>
              <a:rPr lang="en-US" sz="2400" b="0" dirty="0"/>
              <a:t>She also has some concerns about business ownership.</a:t>
            </a:r>
          </a:p>
          <a:p>
            <a:r>
              <a:rPr lang="en-US" sz="2400" b="0" dirty="0"/>
              <a:t>As we review Marlena’s decision-making process, ask: is this role a good fit for Marlena... and for me?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061" y="2771081"/>
            <a:ext cx="3414324" cy="3151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loud Callout 3"/>
          <p:cNvSpPr/>
          <p:nvPr/>
        </p:nvSpPr>
        <p:spPr>
          <a:xfrm>
            <a:off x="5311061" y="381000"/>
            <a:ext cx="3633249" cy="2243447"/>
          </a:xfrm>
          <a:prstGeom prst="cloudCallout">
            <a:avLst>
              <a:gd name="adj1" fmla="val 12082"/>
              <a:gd name="adj2" fmla="val 70733"/>
            </a:avLst>
          </a:prstGeom>
          <a:solidFill>
            <a:srgbClr val="C196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Is owning a business a good fit for me?</a:t>
            </a:r>
          </a:p>
        </p:txBody>
      </p:sp>
    </p:spTree>
    <p:extLst>
      <p:ext uri="{BB962C8B-B14F-4D97-AF65-F5344CB8AC3E}">
        <p14:creationId xmlns:p14="http://schemas.microsoft.com/office/powerpoint/2010/main" val="525727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Introductions: What Is YOUR Motivation?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649" y="1124911"/>
            <a:ext cx="8331363" cy="3708346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rgbClr val="C1961C"/>
                </a:solidFill>
              </a:rPr>
              <a:t>Complete the worksheet on page 5 in your Participant Guide.</a:t>
            </a:r>
          </a:p>
          <a:p>
            <a:r>
              <a:rPr lang="en-US" sz="2800" b="0" dirty="0"/>
              <a:t>Rate the list of motivations as High, Medium or Low for yourself. </a:t>
            </a:r>
          </a:p>
          <a:p>
            <a:r>
              <a:rPr lang="en-US" sz="2800" b="0" dirty="0"/>
              <a:t>There are no wrong answers.</a:t>
            </a:r>
          </a:p>
          <a:p>
            <a:r>
              <a:rPr lang="en-US" sz="2800" b="0" dirty="0"/>
              <a:t>Marlena’s answers are provided as examples.</a:t>
            </a:r>
          </a:p>
        </p:txBody>
      </p:sp>
      <p:sp>
        <p:nvSpPr>
          <p:cNvPr id="4" name="Cloud 3"/>
          <p:cNvSpPr/>
          <p:nvPr/>
        </p:nvSpPr>
        <p:spPr>
          <a:xfrm>
            <a:off x="712506" y="4409814"/>
            <a:ext cx="2011680" cy="1005840"/>
          </a:xfrm>
          <a:prstGeom prst="cloud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Money?</a:t>
            </a:r>
          </a:p>
        </p:txBody>
      </p:sp>
      <p:sp>
        <p:nvSpPr>
          <p:cNvPr id="5" name="Cloud 4"/>
          <p:cNvSpPr/>
          <p:nvPr/>
        </p:nvSpPr>
        <p:spPr>
          <a:xfrm>
            <a:off x="2717457" y="4409813"/>
            <a:ext cx="2011680" cy="1005840"/>
          </a:xfrm>
          <a:prstGeom prst="cloud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Be your own boss?</a:t>
            </a:r>
          </a:p>
        </p:txBody>
      </p:sp>
      <p:sp>
        <p:nvSpPr>
          <p:cNvPr id="6" name="Cloud 5"/>
          <p:cNvSpPr/>
          <p:nvPr/>
        </p:nvSpPr>
        <p:spPr>
          <a:xfrm>
            <a:off x="4722408" y="4409812"/>
            <a:ext cx="2011680" cy="1005840"/>
          </a:xfrm>
          <a:prstGeom prst="cloud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Create jobs?</a:t>
            </a:r>
          </a:p>
        </p:txBody>
      </p:sp>
      <p:sp>
        <p:nvSpPr>
          <p:cNvPr id="7" name="Cloud 6"/>
          <p:cNvSpPr/>
          <p:nvPr/>
        </p:nvSpPr>
        <p:spPr>
          <a:xfrm>
            <a:off x="6727359" y="4409811"/>
            <a:ext cx="2011680" cy="1005840"/>
          </a:xfrm>
          <a:prstGeom prst="cloud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I’m great at ____.</a:t>
            </a:r>
          </a:p>
        </p:txBody>
      </p:sp>
    </p:spTree>
    <p:extLst>
      <p:ext uri="{BB962C8B-B14F-4D97-AF65-F5344CB8AC3E}">
        <p14:creationId xmlns:p14="http://schemas.microsoft.com/office/powerpoint/2010/main" val="2451612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Ownership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649" y="1176867"/>
            <a:ext cx="6574867" cy="4631505"/>
          </a:xfrm>
        </p:spPr>
        <p:txBody>
          <a:bodyPr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C1961C"/>
                </a:solidFill>
              </a:rPr>
              <a:t>See page 6 in your Participant Guide. </a:t>
            </a:r>
          </a:p>
          <a:p>
            <a:r>
              <a:rPr lang="en-US" sz="2800" b="0" dirty="0"/>
              <a:t>Sole ownership or proprietorship</a:t>
            </a:r>
          </a:p>
          <a:p>
            <a:pPr>
              <a:spcBef>
                <a:spcPts val="0"/>
              </a:spcBef>
            </a:pPr>
            <a:r>
              <a:rPr lang="en-US" sz="2800" b="0" dirty="0"/>
              <a:t>Partnership</a:t>
            </a:r>
          </a:p>
          <a:p>
            <a:pPr>
              <a:spcBef>
                <a:spcPts val="0"/>
              </a:spcBef>
            </a:pPr>
            <a:r>
              <a:rPr lang="en-US" sz="2800" b="0" dirty="0"/>
              <a:t>Franchise </a:t>
            </a:r>
          </a:p>
          <a:p>
            <a:pPr>
              <a:spcBef>
                <a:spcPts val="0"/>
              </a:spcBef>
            </a:pPr>
            <a:r>
              <a:rPr lang="en-US" sz="2800" b="0" dirty="0"/>
              <a:t>Home-based </a:t>
            </a:r>
          </a:p>
          <a:p>
            <a:pPr>
              <a:spcBef>
                <a:spcPts val="0"/>
              </a:spcBef>
            </a:pPr>
            <a:r>
              <a:rPr lang="en-US" sz="2800" b="0" dirty="0"/>
              <a:t>Start-up or high-growth</a:t>
            </a:r>
          </a:p>
          <a:p>
            <a:pPr>
              <a:spcBef>
                <a:spcPts val="0"/>
              </a:spcBef>
            </a:pPr>
            <a:r>
              <a:rPr lang="en-US" sz="2800" b="0" dirty="0"/>
              <a:t>Brick-and-mortar</a:t>
            </a:r>
          </a:p>
          <a:p>
            <a:pPr>
              <a:spcBef>
                <a:spcPts val="0"/>
              </a:spcBef>
            </a:pPr>
            <a:r>
              <a:rPr lang="en-US" sz="2800" b="0" dirty="0"/>
              <a:t>Online</a:t>
            </a:r>
          </a:p>
          <a:p>
            <a:pPr>
              <a:spcBef>
                <a:spcPts val="0"/>
              </a:spcBef>
            </a:pPr>
            <a:r>
              <a:rPr lang="en-US" sz="2800" b="0" dirty="0"/>
              <a:t>Existing business</a:t>
            </a:r>
            <a:endParaRPr lang="en-US" sz="2800" b="0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Deborah\AppData\Local\Microsoft\Windows\Temporary Internet Files\Content.IE5\QU890GDZ\MP90042305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halk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9517" y="2593623"/>
            <a:ext cx="1737360" cy="173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eborah\AppData\Local\Microsoft\Windows\Temporary Internet Files\Content.IE5\40YA8CU1\MP900422348[1]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28" b="23094"/>
          <a:stretch/>
        </p:blipFill>
        <p:spPr bwMode="auto">
          <a:xfrm>
            <a:off x="6981719" y="4411132"/>
            <a:ext cx="1737360" cy="172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Deborah\AppData\Local\Microsoft\Windows\Temporary Internet Files\Content.IE5\53TKV0ZK\MP900422366[1]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20" t="28747" r="9279" b="10370"/>
          <a:stretch/>
        </p:blipFill>
        <p:spPr bwMode="auto">
          <a:xfrm>
            <a:off x="6979517" y="565579"/>
            <a:ext cx="1737360" cy="1965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1852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question_mark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5927" y="2936731"/>
            <a:ext cx="3766617" cy="29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ea typeface="Helvetica Neue"/>
              </a:rPr>
              <a:t>Myths and Realities of Business Ownership</a:t>
            </a:r>
            <a:br>
              <a:rPr lang="en-US" sz="3200" dirty="0">
                <a:ea typeface="Helvetica Neue"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649" y="1636345"/>
            <a:ext cx="8331363" cy="3708346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rgbClr val="C1961C"/>
                </a:solidFill>
              </a:rPr>
              <a:t>Complete the worksheet on page 7 in your Participant Guide</a:t>
            </a:r>
            <a:r>
              <a:rPr lang="en-US" sz="2400" b="0" dirty="0">
                <a:solidFill>
                  <a:srgbClr val="C1961C"/>
                </a:solidFill>
              </a:rPr>
              <a:t>.</a:t>
            </a:r>
          </a:p>
          <a:p>
            <a:pPr>
              <a:defRPr/>
            </a:pPr>
            <a:r>
              <a:rPr lang="en-US" sz="2800" b="0" dirty="0">
                <a:ea typeface="Helvetica Neue"/>
              </a:rPr>
              <a:t>What are your assumptions?</a:t>
            </a:r>
          </a:p>
          <a:p>
            <a:pPr>
              <a:defRPr/>
            </a:pPr>
            <a:r>
              <a:rPr lang="en-US" sz="2800" b="0" dirty="0">
                <a:ea typeface="Helvetica Neue"/>
              </a:rPr>
              <a:t>What do you think is true or false?</a:t>
            </a:r>
          </a:p>
        </p:txBody>
      </p:sp>
    </p:spTree>
    <p:extLst>
      <p:ext uri="{BB962C8B-B14F-4D97-AF65-F5344CB8AC3E}">
        <p14:creationId xmlns:p14="http://schemas.microsoft.com/office/powerpoint/2010/main" val="3238359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False?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315498"/>
              </p:ext>
            </p:extLst>
          </p:nvPr>
        </p:nvGraphicFramePr>
        <p:xfrm>
          <a:off x="394139" y="1099100"/>
          <a:ext cx="8341874" cy="484632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83418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457200" marR="0" lvl="0" indent="-457200"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rgbClr val="948A54"/>
                        </a:buClr>
                        <a:buFont typeface="+mj-lt"/>
                        <a:buAutoNum type="arabicPeriod"/>
                      </a:pPr>
                      <a:r>
                        <a:rPr lang="en-US" sz="2400" b="0" dirty="0">
                          <a:solidFill>
                            <a:srgbClr val="002060"/>
                          </a:solidFill>
                          <a:effectLst/>
                        </a:rPr>
                        <a:t>Starting a new business can be a huge personal sacrifice for your family. </a:t>
                      </a:r>
                      <a:endParaRPr lang="en-US" sz="2400" b="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457200" marR="0" lvl="0" indent="-457200" algn="l" defTabSz="914400" rtl="0" eaLnBrk="1" latinLnBrk="0" hangingPunct="1"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2"/>
                      </a:pPr>
                      <a:r>
                        <a:rPr lang="en-US" sz="24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are a lot of emotional ups and downs.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457200" marR="0" lvl="0" indent="-457200" algn="l" defTabSz="914400" rtl="0" eaLnBrk="1" latinLnBrk="0" hangingPunct="1"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3"/>
                      </a:pPr>
                      <a:r>
                        <a:rPr lang="en-US" sz="24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have to “get it right” every time. 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457200" marR="0" lvl="0" indent="-457200" algn="l" defTabSz="914400" rtl="0" eaLnBrk="1" latinLnBrk="0" hangingPunct="1"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4"/>
                      </a:pPr>
                      <a:r>
                        <a:rPr lang="en-US" sz="24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do not need a big cash reserve to be successful.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457200" marR="0" lvl="0" indent="-457200" algn="l" defTabSz="914400" rtl="0" eaLnBrk="1" latinLnBrk="0" hangingPunct="1"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5"/>
                      </a:pPr>
                      <a:r>
                        <a:rPr lang="en-US" sz="24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After about a year, you can relax and enjoy the profits.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457200" marR="0" lvl="0" indent="-457200" algn="l" defTabSz="914400" rtl="0" eaLnBrk="1" latinLnBrk="0" hangingPunct="1"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6"/>
                      </a:pPr>
                      <a:r>
                        <a:rPr lang="en-US" sz="24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is easy to get loans for a great idea. 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457200" marR="0" lvl="0" indent="-457200" algn="l" defTabSz="914400" rtl="0" eaLnBrk="1" latinLnBrk="0" hangingPunct="1"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7"/>
                      </a:pPr>
                      <a:r>
                        <a:rPr lang="en-US" sz="24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Successful entrepreneurs do it all themselves.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457200" marR="0" lvl="0" indent="-457200" algn="l" defTabSz="914400" rtl="0" eaLnBrk="1" latinLnBrk="0" hangingPunct="1"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8"/>
                      </a:pPr>
                      <a:r>
                        <a:rPr lang="en-US" sz="24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will not have a boss.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457200" marR="0" lvl="0" indent="-457200" algn="l" defTabSz="914400" rtl="0" eaLnBrk="1" latinLnBrk="0" hangingPunct="1"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9"/>
                      </a:pPr>
                      <a:r>
                        <a:rPr lang="en-US" sz="24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will have more freedom, control, and work–life balance.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457200" marR="0" lvl="0" indent="-457200" algn="l" defTabSz="914400" rtl="0" eaLnBrk="1" latinLnBrk="0" hangingPunct="1"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rgbClr val="948A54"/>
                        </a:buClr>
                        <a:buFont typeface="+mj-lt"/>
                        <a:buAutoNum type="arabicPeriod" startAt="10"/>
                      </a:pPr>
                      <a:r>
                        <a:rPr lang="en-US" sz="2400" b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Starting a business is risky.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252361" y="499353"/>
            <a:ext cx="47115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C1961C"/>
                </a:solidFill>
              </a:rPr>
              <a:t>See page 7 in your Participant Guide.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3084600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 - &amp;quot;Welcome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Purpose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Objectives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Objectives&amp;quot;&quot;/&gt;&lt;property id=&quot;20307&quot; value=&quot;298&quot;/&gt;&lt;/object&gt;&lt;object type=&quot;3&quot; unique_id=&quot;10009&quot;&gt;&lt;property id=&quot;20148&quot; value=&quot;5&quot;/&gt;&lt;property id=&quot;20300&quot; value=&quot;Slide 6 - &amp;quot;Pre-Test&amp;quot;&quot;/&gt;&lt;property id=&quot;20307&quot; value=&quot;260&quot;/&gt;&lt;/object&gt;&lt;object type=&quot;3&quot; unique_id=&quot;10010&quot;&gt;&lt;property id=&quot;20148&quot; value=&quot;5&quot;/&gt;&lt;property id=&quot;20300&quot; value=&quot;Slide 7 - &amp;quot;Banks Defined&amp;quot;&quot;/&gt;&lt;property id=&quot;20307&quot; value=&quot;261&quot;/&gt;&lt;/object&gt;&lt;object type=&quot;3&quot; unique_id=&quot;10011&quot;&gt;&lt;property id=&quot;20148&quot; value=&quot;5&quot;/&gt;&lt;property id=&quot;20300&quot; value=&quot;Slide 8 - &amp;quot;Banks Defined&amp;quot;&quot;/&gt;&lt;property id=&quot;20307&quot; value=&quot;299&quot;/&gt;&lt;/object&gt;&lt;object type=&quot;3&quot; unique_id=&quot;10012&quot;&gt;&lt;property id=&quot;20148&quot; value=&quot;5&quot;/&gt;&lt;property id=&quot;20300&quot; value=&quot;Slide 9 - &amp;quot;Reasons to Keep Money in a Bank&amp;quot;&quot;/&gt;&lt;property id=&quot;20307&quot; value=&quot;266&quot;/&gt;&lt;/object&gt;&lt;object type=&quot;3&quot; unique_id=&quot;10013&quot;&gt;&lt;property id=&quot;20148&quot; value=&quot;5&quot;/&gt;&lt;property id=&quot;20300&quot; value=&quot;Slide 10 - &amp;quot;Insured Depository Financial Institutions&amp;quot;&quot;/&gt;&lt;property id=&quot;20307&quot; value=&quot;267&quot;/&gt;&lt;/object&gt;&lt;object type=&quot;3&quot; unique_id=&quot;10014&quot;&gt;&lt;property id=&quot;20148&quot; value=&quot;5&quot;/&gt;&lt;property id=&quot;20300&quot; value=&quot;Slide 11 - &amp;quot;Insured Depository Financial Institutions&amp;quot;&quot;/&gt;&lt;property id=&quot;20307&quot; value=&quot;300&quot;/&gt;&lt;/object&gt;&lt;object type=&quot;3&quot; unique_id=&quot;10015&quot;&gt;&lt;property id=&quot;20148&quot; value=&quot;5&quot;/&gt;&lt;property id=&quot;20300&quot; value=&quot;Slide 12 - &amp;quot;Opening &amp;amp; Maintaining a Bank Account&amp;quot;&quot;/&gt;&lt;property id=&quot;20307&quot; value=&quot;268&quot;/&gt;&lt;/object&gt;&lt;object type=&quot;3&quot; unique_id=&quot;10016&quot;&gt;&lt;property id=&quot;20148&quot; value=&quot;5&quot;/&gt;&lt;property id=&quot;20300&quot; value=&quot;Slide 13 - &amp;quot;Opening a Bank Account&amp;quot;&quot;/&gt;&lt;property id=&quot;20307&quot; value=&quot;269&quot;/&gt;&lt;/object&gt;&lt;object type=&quot;3&quot; unique_id=&quot;10017&quot;&gt;&lt;property id=&quot;20148&quot; value=&quot;5&quot;/&gt;&lt;property id=&quot;20300&quot; value=&quot;Slide 14 - &amp;quot;Opening a Bank Account&amp;quot;&quot;/&gt;&lt;property id=&quot;20307&quot; value=&quot;301&quot;/&gt;&lt;/object&gt;&lt;object type=&quot;3&quot; unique_id=&quot;10018&quot;&gt;&lt;property id=&quot;20148&quot; value=&quot;5&quot;/&gt;&lt;property id=&quot;20300&quot; value=&quot;Slide 15 - &amp;quot;Deposit&amp;quot;&quot;/&gt;&lt;property id=&quot;20307&quot; value=&quot;270&quot;/&gt;&lt;/object&gt;&lt;object type=&quot;3&quot; unique_id=&quot;10019&quot;&gt;&lt;property id=&quot;20148&quot; value=&quot;5&quot;/&gt;&lt;property id=&quot;20300&quot; value=&quot;Slide 16 - &amp;quot;Deposit&amp;quot;&quot;/&gt;&lt;property id=&quot;20307&quot; value=&quot;302&quot;/&gt;&lt;/object&gt;&lt;object type=&quot;3&quot; unique_id=&quot;10020&quot;&gt;&lt;property id=&quot;20148&quot; value=&quot;5&quot;/&gt;&lt;property id=&quot;20300&quot; value=&quot;Slide 17 - &amp;quot;Balance&amp;quot;&quot;/&gt;&lt;property id=&quot;20307&quot; value=&quot;271&quot;/&gt;&lt;/object&gt;&lt;object type=&quot;3&quot; unique_id=&quot;10021&quot;&gt;&lt;property id=&quot;20148&quot; value=&quot;5&quot;/&gt;&lt;property id=&quot;20300&quot; value=&quot;Slide 18 - &amp;quot;Withdrawal&amp;quot;&quot;/&gt;&lt;property id=&quot;20307&quot; value=&quot;272&quot;/&gt;&lt;/object&gt;&lt;object type=&quot;3&quot; unique_id=&quot;10022&quot;&gt;&lt;property id=&quot;20148&quot; value=&quot;5&quot;/&gt;&lt;property id=&quot;20300&quot; value=&quot;Slide 19 - &amp;quot;Balance After Withdrawal&amp;quot;&quot;/&gt;&lt;property id=&quot;20307&quot; value=&quot;273&quot;/&gt;&lt;/object&gt;&lt;object type=&quot;3&quot; unique_id=&quot;10023&quot;&gt;&lt;property id=&quot;20148&quot; value=&quot;5&quot;/&gt;&lt;property id=&quot;20300&quot; value=&quot;Slide 20 - &amp;quot;Fees&amp;quot;&quot;/&gt;&lt;property id=&quot;20307&quot; value=&quot;274&quot;/&gt;&lt;/object&gt;&lt;object type=&quot;3&quot; unique_id=&quot;10024&quot;&gt;&lt;property id=&quot;20148&quot; value=&quot;5&quot;/&gt;&lt;property id=&quot;20300&quot; value=&quot;Slide 21 - &amp;quot;Balance After Fees Charged&amp;quot;&quot;/&gt;&lt;property id=&quot;20307&quot; value=&quot;275&quot;/&gt;&lt;/object&gt;&lt;object type=&quot;3&quot; unique_id=&quot;10025&quot;&gt;&lt;property id=&quot;20148&quot; value=&quot;5&quot;/&gt;&lt;property id=&quot;20300&quot; value=&quot;Slide 22 - &amp;quot;Bank vs. Check-Cashing Services&amp;quot;&quot;/&gt;&lt;property id=&quot;20307&quot; value=&quot;276&quot;/&gt;&lt;/object&gt;&lt;object type=&quot;3&quot; unique_id=&quot;10026&quot;&gt;&lt;property id=&quot;20148&quot; value=&quot;5&quot;/&gt;&lt;property id=&quot;20300&quot; value=&quot;Slide 23 - &amp;quot;Additional Benefits of a Bank&amp;quot;&quot;/&gt;&lt;property id=&quot;20307&quot; value=&quot;277&quot;/&gt;&lt;/object&gt;&lt;object type=&quot;3&quot; unique_id=&quot;10027&quot;&gt;&lt;property id=&quot;20148&quot; value=&quot;5&quot;/&gt;&lt;property id=&quot;20300&quot; value=&quot;Slide 24 - &amp;quot;Additional Benefits of a Bank&amp;quot;&quot;/&gt;&lt;property id=&quot;20307&quot; value=&quot;303&quot;/&gt;&lt;/object&gt;&lt;object type=&quot;3&quot; unique_id=&quot;10028&quot;&gt;&lt;property id=&quot;20148&quot; value=&quot;5&quot;/&gt;&lt;property id=&quot;20300&quot; value=&quot;Slide 25 - &amp;quot;Additional Benefits of a Bank&amp;quot;&quot;/&gt;&lt;property id=&quot;20307&quot; value=&quot;304&quot;/&gt;&lt;/object&gt;&lt;object type=&quot;3&quot; unique_id=&quot;10029&quot;&gt;&lt;property id=&quot;20148&quot; value=&quot;5&quot;/&gt;&lt;property id=&quot;20300&quot; value=&quot;Slide 26 - &amp;quot;Interest&amp;quot;&quot;/&gt;&lt;property id=&quot;20307&quot; value=&quot;278&quot;/&gt;&lt;/object&gt;&lt;object type=&quot;3&quot; unique_id=&quot;10030&quot;&gt;&lt;property id=&quot;20148&quot; value=&quot;5&quot;/&gt;&lt;property id=&quot;20300&quot; value=&quot;Slide 27 - &amp;quot;Balance With Interest&amp;quot;&quot;/&gt;&lt;property id=&quot;20307&quot; value=&quot;279&quot;/&gt;&lt;/object&gt;&lt;object type=&quot;3&quot; unique_id=&quot;10031&quot;&gt;&lt;property id=&quot;20148&quot; value=&quot;5&quot;/&gt;&lt;property id=&quot;20300&quot; value=&quot;Slide 28 - &amp;quot;Activity 1: Making Deposits and Withdrawals&amp;quot;&quot;/&gt;&lt;property id=&quot;20307&quot; value=&quot;262&quot;/&gt;&lt;/object&gt;&lt;object type=&quot;3&quot; unique_id=&quot;10032&quot;&gt;&lt;property id=&quot;20148&quot; value=&quot;5&quot;/&gt;&lt;property id=&quot;20300&quot; value=&quot;Slide 29 - &amp;quot;Deposit Accounts&amp;quot;&quot;/&gt;&lt;property id=&quot;20307&quot; value=&quot;280&quot;/&gt;&lt;/object&gt;&lt;object type=&quot;3&quot; unique_id=&quot;10033&quot;&gt;&lt;property id=&quot;20148&quot; value=&quot;5&quot;/&gt;&lt;property id=&quot;20300&quot; value=&quot;Slide 30 - &amp;quot;Deposit Accounts&amp;quot;&quot;/&gt;&lt;property id=&quot;20307&quot; value=&quot;305&quot;/&gt;&lt;/object&gt;&lt;object type=&quot;3&quot; unique_id=&quot;10034&quot;&gt;&lt;property id=&quot;20148&quot; value=&quot;5&quot;/&gt;&lt;property id=&quot;20300&quot; value=&quot;Slide 31 - &amp;quot;Deposit Accounts&amp;quot;&quot;/&gt;&lt;property id=&quot;20307&quot; value=&quot;306&quot;/&gt;&lt;/object&gt;&lt;object type=&quot;3&quot; unique_id=&quot;10035&quot;&gt;&lt;property id=&quot;20148&quot; value=&quot;5&quot;/&gt;&lt;property id=&quot;20300&quot; value=&quot;Slide 32 - &amp;quot;Non-Deposit Accounts&amp;quot;&quot;/&gt;&lt;property id=&quot;20307&quot; value=&quot;281&quot;/&gt;&lt;/object&gt;&lt;object type=&quot;3&quot; unique_id=&quot;10036&quot;&gt;&lt;property id=&quot;20148&quot; value=&quot;5&quot;/&gt;&lt;property id=&quot;20300&quot; value=&quot;Slide 33 - &amp;quot;Common Banking Services&amp;quot;&quot;/&gt;&lt;property id=&quot;20307&quot; value=&quot;282&quot;/&gt;&lt;/object&gt;&lt;object type=&quot;3&quot; unique_id=&quot;10037&quot;&gt;&lt;property id=&quot;20148&quot; value=&quot;5&quot;/&gt;&lt;property id=&quot;20300&quot; value=&quot;Slide 34 - &amp;quot;Activity 2: Name That Service&amp;quot;&quot;/&gt;&lt;property id=&quot;20307&quot; value=&quot;284&quot;/&gt;&lt;/object&gt;&lt;object type=&quot;3&quot; unique_id=&quot;10038&quot;&gt;&lt;property id=&quot;20148&quot; value=&quot;5&quot;/&gt;&lt;property id=&quot;20300&quot; value=&quot;Slide 35 - &amp;quot;Money Transfer and Remittances&amp;quot;&quot;/&gt;&lt;property id=&quot;20307&quot; value=&quot;283&quot;/&gt;&lt;/object&gt;&lt;object type=&quot;3&quot; unique_id=&quot;10039&quot;&gt;&lt;property id=&quot;20148&quot; value=&quot;5&quot;/&gt;&lt;property id=&quot;20300&quot; value=&quot;Slide 36 - &amp;quot;Money Transfer and Remittances&amp;quot;&quot;/&gt;&lt;property id=&quot;20307&quot; value=&quot;307&quot;/&gt;&lt;/object&gt;&lt;object type=&quot;3&quot; unique_id=&quot;10040&quot;&gt;&lt;property id=&quot;20148&quot; value=&quot;5&quot;/&gt;&lt;property id=&quot;20300&quot; value=&quot;Slide 37 - &amp;quot;Money Transfer and Remittances&amp;quot;&quot;/&gt;&lt;property id=&quot;20307&quot; value=&quot;309&quot;/&gt;&lt;/object&gt;&lt;object type=&quot;3&quot; unique_id=&quot;10041&quot;&gt;&lt;property id=&quot;20148&quot; value=&quot;5&quot;/&gt;&lt;property id=&quot;20300&quot; value=&quot;Slide 38 - &amp;quot;Money Transfer and Remittances&amp;quot;&quot;/&gt;&lt;property id=&quot;20307&quot; value=&quot;310&quot;/&gt;&lt;/object&gt;&lt;object type=&quot;3&quot; unique_id=&quot;10042&quot;&gt;&lt;property id=&quot;20148&quot; value=&quot;5&quot;/&gt;&lt;property id=&quot;20300&quot; value=&quot;Slide 39 - &amp;quot;Money Transfer and Remittances&amp;quot;&quot;/&gt;&lt;property id=&quot;20307&quot; value=&quot;308&quot;/&gt;&lt;/object&gt;&lt;object type=&quot;3&quot; unique_id=&quot;10043&quot;&gt;&lt;property id=&quot;20148&quot; value=&quot;5&quot;/&gt;&lt;property id=&quot;20300&quot; value=&quot;Slide 40 - &amp;quot;Money Transfer and Remittances&amp;quot;&quot;/&gt;&lt;property id=&quot;20307&quot; value=&quot;311&quot;/&gt;&lt;/object&gt;&lt;object type=&quot;3&quot; unique_id=&quot;10044&quot;&gt;&lt;property id=&quot;20148&quot; value=&quot;5&quot;/&gt;&lt;property id=&quot;20300&quot; value=&quot;Slide 41 - &amp;quot;Money Transfer and Remittances&amp;quot;&quot;/&gt;&lt;property id=&quot;20307&quot; value=&quot;312&quot;/&gt;&lt;/object&gt;&lt;object type=&quot;3&quot; unique_id=&quot;10045&quot;&gt;&lt;property id=&quot;20148&quot; value=&quot;5&quot;/&gt;&lt;property id=&quot;20300&quot; value=&quot;Slide 42 - &amp;quot;ATMs&amp;quot;&quot;/&gt;&lt;property id=&quot;20307&quot; value=&quot;313&quot;/&gt;&lt;/object&gt;&lt;object type=&quot;3&quot; unique_id=&quot;10046&quot;&gt;&lt;property id=&quot;20148&quot; value=&quot;5&quot;/&gt;&lt;property id=&quot;20300&quot; value=&quot;Slide 43 - &amp;quot;ATMs&amp;quot;&quot;/&gt;&lt;property id=&quot;20307&quot; value=&quot;285&quot;/&gt;&lt;/object&gt;&lt;object type=&quot;3&quot; unique_id=&quot;10047&quot;&gt;&lt;property id=&quot;20148&quot; value=&quot;5&quot;/&gt;&lt;property id=&quot;20300&quot; value=&quot;Slide 44 - &amp;quot;Telephone and Online Banking&amp;quot;&quot;/&gt;&lt;property id=&quot;20307&quot; value=&quot;286&quot;/&gt;&lt;/object&gt;&lt;object type=&quot;3&quot; unique_id=&quot;10048&quot;&gt;&lt;property id=&quot;20148&quot; value=&quot;5&quot;/&gt;&lt;property id=&quot;20300&quot; value=&quot;Slide 45 - &amp;quot;Money Order&amp;quot;&quot;/&gt;&lt;property id=&quot;20307&quot; value=&quot;287&quot;/&gt;&lt;/object&gt;&lt;object type=&quot;3&quot; unique_id=&quot;10049&quot;&gt;&lt;property id=&quot;20148&quot; value=&quot;5&quot;/&gt;&lt;property id=&quot;20300&quot; value=&quot;Slide 46 - &amp;quot;Money Order&amp;quot;&quot;/&gt;&lt;property id=&quot;20307&quot; value=&quot;314&quot;/&gt;&lt;/object&gt;&lt;object type=&quot;3&quot; unique_id=&quot;10050&quot;&gt;&lt;property id=&quot;20148&quot; value=&quot;5&quot;/&gt;&lt;property id=&quot;20300&quot; value=&quot;Slide 47 - &amp;quot;Money Order&amp;quot;&quot;/&gt;&lt;property id=&quot;20307&quot; value=&quot;315&quot;/&gt;&lt;/object&gt;&lt;object type=&quot;3&quot; unique_id=&quot;10051&quot;&gt;&lt;property id=&quot;20148&quot; value=&quot;5&quot;/&gt;&lt;property id=&quot;20300&quot; value=&quot;Slide 48 - &amp;quot;Direct Deposit&amp;quot;&quot;/&gt;&lt;property id=&quot;20307&quot; value=&quot;288&quot;/&gt;&lt;/object&gt;&lt;object type=&quot;3&quot; unique_id=&quot;10052&quot;&gt;&lt;property id=&quot;20148&quot; value=&quot;5&quot;/&gt;&lt;property id=&quot;20300&quot; value=&quot;Slide 49 - &amp;quot;Direct Deposit&amp;quot;&quot;/&gt;&lt;property id=&quot;20307&quot; value=&quot;316&quot;/&gt;&lt;/object&gt;&lt;object type=&quot;3&quot; unique_id=&quot;10053&quot;&gt;&lt;property id=&quot;20148&quot; value=&quot;5&quot;/&gt;&lt;property id=&quot;20300&quot; value=&quot;Slide 50 - &amp;quot;Direct Deposit&amp;quot;&quot;/&gt;&lt;property id=&quot;20307&quot; value=&quot;317&quot;/&gt;&lt;/object&gt;&lt;object type=&quot;3&quot; unique_id=&quot;10054&quot;&gt;&lt;property id=&quot;20148&quot; value=&quot;5&quot;/&gt;&lt;property id=&quot;20300&quot; value=&quot;Slide 51 - &amp;quot;Debit vs. Credit Card&amp;quot;&quot;/&gt;&lt;property id=&quot;20307&quot; value=&quot;289&quot;/&gt;&lt;/object&gt;&lt;object type=&quot;3&quot; unique_id=&quot;10055&quot;&gt;&lt;property id=&quot;20148&quot; value=&quot;5&quot;/&gt;&lt;property id=&quot;20300&quot; value=&quot;Slide 52 - &amp;quot;Debit Card&amp;quot;&quot;/&gt;&lt;property id=&quot;20307&quot; value=&quot;290&quot;/&gt;&lt;/object&gt;&lt;object type=&quot;3&quot; unique_id=&quot;10056&quot;&gt;&lt;property id=&quot;20148&quot; value=&quot;5&quot;/&gt;&lt;property id=&quot;20300&quot; value=&quot;Slide 53 - &amp;quot;Debit Card&amp;quot;&quot;/&gt;&lt;property id=&quot;20307&quot; value=&quot;318&quot;/&gt;&lt;/object&gt;&lt;object type=&quot;3&quot; unique_id=&quot;10057&quot;&gt;&lt;property id=&quot;20148&quot; value=&quot;5&quot;/&gt;&lt;property id=&quot;20300&quot; value=&quot;Slide 54 - &amp;quot;Debit Card&amp;quot;&quot;/&gt;&lt;property id=&quot;20307&quot; value=&quot;319&quot;/&gt;&lt;/object&gt;&lt;object type=&quot;3&quot; unique_id=&quot;10058&quot;&gt;&lt;property id=&quot;20148&quot; value=&quot;5&quot;/&gt;&lt;property id=&quot;20300&quot; value=&quot;Slide 55 - &amp;quot;Stored Value Card&amp;quot;&quot;/&gt;&lt;property id=&quot;20307&quot; value=&quot;291&quot;/&gt;&lt;/object&gt;&lt;object type=&quot;3&quot; unique_id=&quot;10059&quot;&gt;&lt;property id=&quot;20148&quot; value=&quot;5&quot;/&gt;&lt;property id=&quot;20300&quot; value=&quot;Slide 56 - &amp;quot;Stored Value Card&amp;quot;&quot;/&gt;&lt;property id=&quot;20307&quot; value=&quot;320&quot;/&gt;&lt;/object&gt;&lt;object type=&quot;3&quot; unique_id=&quot;10060&quot;&gt;&lt;property id=&quot;20148&quot; value=&quot;5&quot;/&gt;&lt;property id=&quot;20300&quot; value=&quot;Slide 57 - &amp;quot;Privacy Notices&amp;quot;&quot;/&gt;&lt;property id=&quot;20307&quot; value=&quot;292&quot;/&gt;&lt;/object&gt;&lt;object type=&quot;3&quot; unique_id=&quot;10061&quot;&gt;&lt;property id=&quot;20148&quot; value=&quot;5&quot;/&gt;&lt;property id=&quot;20300&quot; value=&quot;Slide 58 - &amp;quot;Privacy Notices&amp;quot;&quot;/&gt;&lt;property id=&quot;20307&quot; value=&quot;321&quot;/&gt;&lt;/object&gt;&lt;object type=&quot;3&quot; unique_id=&quot;10062&quot;&gt;&lt;property id=&quot;20148&quot; value=&quot;5&quot;/&gt;&lt;property id=&quot;20300&quot; value=&quot;Slide 59 - &amp;quot;Opting Out&amp;quot;&quot;/&gt;&lt;property id=&quot;20307&quot; value=&quot;293&quot;/&gt;&lt;/object&gt;&lt;object type=&quot;3&quot; unique_id=&quot;10063&quot;&gt;&lt;property id=&quot;20148&quot; value=&quot;5&quot;/&gt;&lt;property id=&quot;20300&quot; value=&quot;Slide 60 - &amp;quot;Opting Out&amp;quot;&quot;/&gt;&lt;property id=&quot;20307&quot; value=&quot;294&quot;/&gt;&lt;/object&gt;&lt;object type=&quot;3&quot; unique_id=&quot;10064&quot;&gt;&lt;property id=&quot;20148&quot; value=&quot;5&quot;/&gt;&lt;property id=&quot;20300&quot; value=&quot;Slide 63 - &amp;quot;Important Bank Employees&amp;quot;&quot;/&gt;&lt;property id=&quot;20307&quot; value=&quot;295&quot;/&gt;&lt;/object&gt;&lt;object type=&quot;3&quot; unique_id=&quot;10065&quot;&gt;&lt;property id=&quot;20148&quot; value=&quot;5&quot;/&gt;&lt;property id=&quot;20300&quot; value=&quot;Slide 64 - &amp;quot;Activity 3: Bank Employee Role Play&amp;quot;&quot;/&gt;&lt;property id=&quot;20307&quot; value=&quot;297&quot;/&gt;&lt;/object&gt;&lt;object type=&quot;3&quot; unique_id=&quot;10066&quot;&gt;&lt;property id=&quot;20148&quot; value=&quot;5&quot;/&gt;&lt;property id=&quot;20300&quot; value=&quot;Slide 65 - &amp;quot;Points to Remember&amp;quot;&quot;/&gt;&lt;property id=&quot;20307&quot; value=&quot;296&quot;/&gt;&lt;/object&gt;&lt;object type=&quot;3&quot; unique_id=&quot;10067&quot;&gt;&lt;property id=&quot;20148&quot; value=&quot;5&quot;/&gt;&lt;property id=&quot;20300&quot; value=&quot;Slide 66 - &amp;quot;Post-Test&amp;quot;&quot;/&gt;&lt;property id=&quot;20307&quot; value=&quot;263&quot;/&gt;&lt;/object&gt;&lt;object type=&quot;3&quot; unique_id=&quot;10068&quot;&gt;&lt;property id=&quot;20148&quot; value=&quot;5&quot;/&gt;&lt;property id=&quot;20300&quot; value=&quot;Slide 67 - &amp;quot;Conclusion&amp;quot;&quot;/&gt;&lt;property id=&quot;20307&quot; value=&quot;264&quot;/&gt;&lt;/object&gt;&lt;object type=&quot;3&quot; unique_id=&quot;10069&quot;&gt;&lt;property id=&quot;20148&quot; value=&quot;5&quot;/&gt;&lt;property id=&quot;20300&quot; value=&quot;Slide 68 - &amp;quot;Conclusion&amp;quot;&quot;/&gt;&lt;property id=&quot;20307&quot; value=&quot;265&quot;/&gt;&lt;/object&gt;&lt;object type=&quot;3&quot; unique_id=&quot;10614&quot;&gt;&lt;property id=&quot;20148&quot; value=&quot;5&quot;/&gt;&lt;property id=&quot;20300&quot; value=&quot;Slide 61 - &amp;quot;Privacy Laws&amp;quot;&quot;/&gt;&lt;property id=&quot;20307&quot; value=&quot;322&quot;/&gt;&lt;/object&gt;&lt;object type=&quot;3&quot; unique_id=&quot;10615&quot;&gt;&lt;property id=&quot;20148&quot; value=&quot;5&quot;/&gt;&lt;property id=&quot;20300&quot; value=&quot;Slide 62 - &amp;quot;Privacy Laws&amp;quot;&quot;/&gt;&lt;property id=&quot;20307&quot; value=&quot;32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B97CAD3D49634BECB254722C354D7C3700329D6A9E45D6B445B57121BAD49F2D2C" ma:contentTypeVersion="1" ma:contentTypeDescription="Create a new document." ma:contentTypeScope="" ma:versionID="5144500a7f01c8c71b5df59d91f07569">
  <xsd:schema xmlns:xsd="http://www.w3.org/2001/XMLSchema" xmlns:xs="http://www.w3.org/2001/XMLSchema" xmlns:p="http://schemas.microsoft.com/office/2006/metadata/properties" xmlns:ns2="E21407E0-F184-48A8-A87A-F4F516274D67" targetNamespace="http://schemas.microsoft.com/office/2006/metadata/properties" ma:root="true" ma:fieldsID="f22cbb4c21c5544a453360a8ee0f510b" ns2:_="">
    <xsd:import namespace="E21407E0-F184-48A8-A87A-F4F516274D67"/>
    <xsd:element name="properties">
      <xsd:complexType>
        <xsd:sequence>
          <xsd:element name="documentManagement">
            <xsd:complexType>
              <xsd:all>
                <xsd:element ref="ns2:Sensi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1407E0-F184-48A8-A87A-F4F516274D67" elementFormDefault="qualified">
    <xsd:import namespace="http://schemas.microsoft.com/office/2006/documentManagement/types"/>
    <xsd:import namespace="http://schemas.microsoft.com/office/infopath/2007/PartnerControls"/>
    <xsd:element name="Sensitivity" ma:index="8" nillable="true" ma:displayName="Sensitivity" ma:description="Sensitive Data = Any data that, if lost, stolen or misused, could adversely impact FDIC, insured institutions or individuals.&#10;http://fdic01/division/doa/adminservices/records/directives/1000/1360-9.doc&#10;&#10;Sensitive PII = SSN alone and/or an individual’s full name plus 1 or more additional items of personal data.&#10;http://fdic01/division/dit/ITGovernance/PrivacyProgram/PersonallyIdentifiableInformation/index.html&#10;Non-Sensitive Data = Data that can be shared or viewed with no restrictions internal or external to FDIC.&#10;http://www.fdic.gov/regulations/laws/rules/2000-3800.html" ma:format="Dropdown" ma:internalName="Sensitivity" ma:readOnly="false">
      <xsd:simpleType>
        <xsd:restriction base="dms:Choice">
          <xsd:enumeration value="Sensitive Data"/>
          <xsd:enumeration value="Sensitive PII"/>
          <xsd:enumeration value="Non-Sensitive Data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 ma:index="10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nsitivity xmlns="E21407E0-F184-48A8-A87A-F4F516274D67">Non-Sensitive Data</Sensitivity>
  </documentManagement>
</p:properties>
</file>

<file path=customXml/itemProps1.xml><?xml version="1.0" encoding="utf-8"?>
<ds:datastoreItem xmlns:ds="http://schemas.openxmlformats.org/officeDocument/2006/customXml" ds:itemID="{2B49F0A4-1C2D-4D1C-936E-36E3E96DF6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1407E0-F184-48A8-A87A-F4F516274D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312325A-14E3-49FC-B8FC-1640C54744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7E1D4E-A616-46F6-A4F2-20EDCC874AF1}">
  <ds:schemaRefs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E21407E0-F184-48A8-A87A-F4F516274D6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1169</Words>
  <Application>Microsoft Office PowerPoint</Application>
  <PresentationFormat>On-screen Show (4:3)</PresentationFormat>
  <Paragraphs>183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Pre-Test</vt:lpstr>
      <vt:lpstr>Agenda</vt:lpstr>
      <vt:lpstr>Learning Objectives</vt:lpstr>
      <vt:lpstr>Introducing Marlena</vt:lpstr>
      <vt:lpstr>Introductions: What Is YOUR Motivation?</vt:lpstr>
      <vt:lpstr>Business Ownership Terms</vt:lpstr>
      <vt:lpstr>Myths and Realities of Business Ownership </vt:lpstr>
      <vt:lpstr>True or False? </vt:lpstr>
      <vt:lpstr>True or False? Answers</vt:lpstr>
      <vt:lpstr>Roots of Power</vt:lpstr>
      <vt:lpstr>Marlena’s Roots of People Power</vt:lpstr>
      <vt:lpstr>What Are YOUR Roots of Power?</vt:lpstr>
      <vt:lpstr>It Is Professional to Ask for Help</vt:lpstr>
      <vt:lpstr>Start–Stop–Continue Action Planner</vt:lpstr>
      <vt:lpstr>Industry-Specific Self-Assessments</vt:lpstr>
      <vt:lpstr>Key Points to Remember</vt:lpstr>
      <vt:lpstr>Roots of Power</vt:lpstr>
      <vt:lpstr>Summary</vt:lpstr>
      <vt:lpstr>Conclusion</vt:lpstr>
      <vt:lpstr>Pre-Post Test and Evaluation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/>
  <cp:revision>2</cp:revision>
  <dcterms:created xsi:type="dcterms:W3CDTF">2012-03-28T14:26:49Z</dcterms:created>
  <dcterms:modified xsi:type="dcterms:W3CDTF">2019-11-21T02:24:07Z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0x0101B97CAD3D49634BECB254722C354D7C3700329D6A9E45D6B445B57121BAD49F2D2C</vt:lpwstr>
  </property>
  <property fmtid="{D5CDD505-2E9C-101B-9397-08002B2CF9AE}" pid="3" name="Order">
    <vt:r8>91100</vt:r8>
  </property>
</Properties>
</file>