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34" d="100"/>
          <a:sy n="34" d="100"/>
        </p:scale>
        <p:origin x="-917" y="-67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44500" y="358851"/>
            <a:ext cx="8255000" cy="443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001F5F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760917A7-DC2A-7D45-8FD8-6A252EE3C48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4500" y="356361"/>
            <a:ext cx="228854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rgbClr val="C1951C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00" y="1883181"/>
            <a:ext cx="7712075" cy="37445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rgbClr val="001F5F"/>
                </a:solidFill>
                <a:latin typeface="Geneva"/>
                <a:cs typeface="Genev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5412104" y="6443973"/>
            <a:ext cx="3242945" cy="1670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000" b="0" i="0">
                <a:solidFill>
                  <a:srgbClr val="122E5A"/>
                </a:solidFill>
                <a:latin typeface="Geneva"/>
                <a:cs typeface="Geneva"/>
              </a:defRPr>
            </a:lvl1pPr>
          </a:lstStyle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62855" y="676656"/>
            <a:ext cx="4581144" cy="458114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09220" y="857758"/>
            <a:ext cx="446722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marR="5080" indent="-228600">
              <a:lnSpc>
                <a:spcPct val="100000"/>
              </a:lnSpc>
              <a:spcBef>
                <a:spcPts val="95"/>
              </a:spcBef>
            </a:pPr>
            <a:r>
              <a:rPr sz="4000" spc="-260" dirty="0"/>
              <a:t>Organizational</a:t>
            </a:r>
            <a:r>
              <a:rPr sz="4000" spc="-600" dirty="0"/>
              <a:t> </a:t>
            </a:r>
            <a:r>
              <a:rPr sz="4000" spc="-260" dirty="0"/>
              <a:t>Types  </a:t>
            </a:r>
            <a:r>
              <a:rPr sz="4000" spc="-200" dirty="0">
                <a:solidFill>
                  <a:srgbClr val="122E5A"/>
                </a:solidFill>
              </a:rPr>
              <a:t>and</a:t>
            </a:r>
            <a:r>
              <a:rPr sz="4000" spc="-535" dirty="0">
                <a:solidFill>
                  <a:srgbClr val="122E5A"/>
                </a:solidFill>
              </a:rPr>
              <a:t> </a:t>
            </a:r>
            <a:r>
              <a:rPr sz="4000" spc="-260" dirty="0">
                <a:solidFill>
                  <a:srgbClr val="122E5A"/>
                </a:solidFill>
              </a:rPr>
              <a:t>Considerations</a:t>
            </a:r>
            <a:endParaRPr sz="4000"/>
          </a:p>
        </p:txBody>
      </p:sp>
      <p:sp>
        <p:nvSpPr>
          <p:cNvPr id="5" name="object 5"/>
          <p:cNvSpPr txBox="1"/>
          <p:nvPr/>
        </p:nvSpPr>
        <p:spPr>
          <a:xfrm>
            <a:off x="457200" y="2209800"/>
            <a:ext cx="3962400" cy="1143000"/>
          </a:xfrm>
          <a:prstGeom prst="rect">
            <a:avLst/>
          </a:prstGeom>
          <a:solidFill>
            <a:srgbClr val="16375E"/>
          </a:solidFill>
        </p:spPr>
        <p:txBody>
          <a:bodyPr vert="horz" wrap="square" lIns="0" tIns="0" rIns="0" bIns="0" rtlCol="0">
            <a:spAutoFit/>
          </a:bodyPr>
          <a:lstStyle/>
          <a:p>
            <a:pPr marL="31115">
              <a:lnSpc>
                <a:spcPts val="3350"/>
              </a:lnSpc>
            </a:pPr>
            <a:r>
              <a:rPr sz="3000" b="1" dirty="0">
                <a:solidFill>
                  <a:srgbClr val="FFFFFF"/>
                </a:solidFill>
                <a:latin typeface="Palatino"/>
                <a:cs typeface="Palatino"/>
              </a:rPr>
              <a:t>F</a:t>
            </a:r>
            <a:r>
              <a:rPr sz="2400" b="1" dirty="0">
                <a:solidFill>
                  <a:srgbClr val="FFFFFF"/>
                </a:solidFill>
                <a:latin typeface="Palatino"/>
                <a:cs typeface="Palatino"/>
              </a:rPr>
              <a:t>OR </a:t>
            </a:r>
            <a:r>
              <a:rPr sz="2400" b="1" spc="-295" dirty="0">
                <a:solidFill>
                  <a:srgbClr val="FFFFFF"/>
                </a:solidFill>
                <a:latin typeface="Palatino"/>
                <a:cs typeface="Palatino"/>
              </a:rPr>
              <a:t>A</a:t>
            </a:r>
            <a:r>
              <a:rPr sz="2400" b="1" spc="-20" dirty="0">
                <a:solidFill>
                  <a:srgbClr val="FFFFFF"/>
                </a:solidFill>
                <a:latin typeface="Palatino"/>
                <a:cs typeface="Palatino"/>
              </a:rPr>
              <a:t> </a:t>
            </a:r>
            <a:r>
              <a:rPr sz="3000" b="1" spc="-140" dirty="0">
                <a:solidFill>
                  <a:srgbClr val="FFFFFF"/>
                </a:solidFill>
                <a:latin typeface="Palatino"/>
                <a:cs typeface="Palatino"/>
              </a:rPr>
              <a:t>S</a:t>
            </a:r>
            <a:r>
              <a:rPr sz="2400" b="1" spc="-140" dirty="0">
                <a:solidFill>
                  <a:srgbClr val="FFFFFF"/>
                </a:solidFill>
                <a:latin typeface="Palatino"/>
                <a:cs typeface="Palatino"/>
              </a:rPr>
              <a:t>MALL</a:t>
            </a:r>
            <a:endParaRPr sz="2400" dirty="0">
              <a:latin typeface="Palatino"/>
              <a:cs typeface="Palatino"/>
            </a:endParaRPr>
          </a:p>
          <a:p>
            <a:pPr marL="31115">
              <a:lnSpc>
                <a:spcPct val="100000"/>
              </a:lnSpc>
            </a:pPr>
            <a:r>
              <a:rPr sz="3000" b="1" spc="-65" dirty="0">
                <a:solidFill>
                  <a:srgbClr val="FFFFFF"/>
                </a:solidFill>
                <a:latin typeface="Palatino"/>
                <a:cs typeface="Palatino"/>
              </a:rPr>
              <a:t>B</a:t>
            </a:r>
            <a:r>
              <a:rPr sz="2400" b="1" spc="-65" dirty="0">
                <a:solidFill>
                  <a:srgbClr val="FFFFFF"/>
                </a:solidFill>
                <a:latin typeface="Palatino"/>
                <a:cs typeface="Palatino"/>
              </a:rPr>
              <a:t>USINESS</a:t>
            </a:r>
            <a:endParaRPr sz="2400" dirty="0">
              <a:latin typeface="Palatino"/>
              <a:cs typeface="Palatino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755638" y="6412484"/>
            <a:ext cx="1132205" cy="1866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050" b="1" dirty="0">
                <a:solidFill>
                  <a:srgbClr val="FFFFFF"/>
                </a:solidFill>
                <a:latin typeface="Helvetica"/>
                <a:cs typeface="Helvetica"/>
              </a:rPr>
              <a:t>Updated:</a:t>
            </a:r>
            <a:r>
              <a:rPr sz="1050" b="1" spc="-85" dirty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sz="1050" b="1" dirty="0">
                <a:solidFill>
                  <a:srgbClr val="FFFFFF"/>
                </a:solidFill>
                <a:latin typeface="Helvetica"/>
                <a:cs typeface="Helvetica"/>
              </a:rPr>
              <a:t>09-2016</a:t>
            </a:r>
            <a:endParaRPr sz="1050">
              <a:latin typeface="Helvetica"/>
              <a:cs typeface="Helvetic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18912" y="4998739"/>
            <a:ext cx="2503672" cy="68722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60375"/>
            <a:ext cx="7078345" cy="3771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300" spc="-110" dirty="0">
                <a:solidFill>
                  <a:srgbClr val="C1951C"/>
                </a:solidFill>
                <a:latin typeface="Geneva"/>
                <a:cs typeface="Geneva"/>
              </a:rPr>
              <a:t>Limited </a:t>
            </a:r>
            <a:r>
              <a:rPr sz="2300" spc="-65" dirty="0">
                <a:solidFill>
                  <a:srgbClr val="C1951C"/>
                </a:solidFill>
                <a:latin typeface="Geneva"/>
                <a:cs typeface="Geneva"/>
              </a:rPr>
              <a:t>Partnerships </a:t>
            </a:r>
            <a:r>
              <a:rPr sz="2300" spc="-55" dirty="0">
                <a:solidFill>
                  <a:srgbClr val="C1951C"/>
                </a:solidFill>
                <a:latin typeface="Geneva"/>
                <a:cs typeface="Geneva"/>
              </a:rPr>
              <a:t>and </a:t>
            </a:r>
            <a:r>
              <a:rPr sz="2300" spc="-114" dirty="0">
                <a:solidFill>
                  <a:srgbClr val="C1951C"/>
                </a:solidFill>
                <a:latin typeface="Geneva"/>
                <a:cs typeface="Geneva"/>
              </a:rPr>
              <a:t>Limited </a:t>
            </a:r>
            <a:r>
              <a:rPr sz="2300" spc="-95" dirty="0">
                <a:solidFill>
                  <a:srgbClr val="C1951C"/>
                </a:solidFill>
                <a:latin typeface="Geneva"/>
                <a:cs typeface="Geneva"/>
              </a:rPr>
              <a:t>Liability</a:t>
            </a:r>
            <a:r>
              <a:rPr sz="2300" spc="-24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300" spc="-65" dirty="0">
                <a:solidFill>
                  <a:srgbClr val="C1951C"/>
                </a:solidFill>
                <a:latin typeface="Geneva"/>
                <a:cs typeface="Geneva"/>
              </a:rPr>
              <a:t>Partnerships</a:t>
            </a:r>
            <a:endParaRPr sz="2300">
              <a:latin typeface="Geneva"/>
              <a:cs typeface="Geneva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1578610"/>
            <a:ext cx="50501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25" dirty="0">
                <a:solidFill>
                  <a:srgbClr val="122E5A"/>
                </a:solidFill>
              </a:rPr>
              <a:t>Advantages </a:t>
            </a:r>
            <a:r>
              <a:rPr sz="2800" spc="-70" dirty="0">
                <a:solidFill>
                  <a:srgbClr val="122E5A"/>
                </a:solidFill>
              </a:rPr>
              <a:t>and</a:t>
            </a:r>
            <a:r>
              <a:rPr sz="2800" spc="-215" dirty="0">
                <a:solidFill>
                  <a:srgbClr val="122E5A"/>
                </a:solidFill>
              </a:rPr>
              <a:t> </a:t>
            </a:r>
            <a:r>
              <a:rPr sz="2800" spc="-85" dirty="0">
                <a:solidFill>
                  <a:srgbClr val="122E5A"/>
                </a:solidFill>
              </a:rPr>
              <a:t>Disadvantages</a:t>
            </a:r>
            <a:endParaRPr sz="2800" dirty="0"/>
          </a:p>
        </p:txBody>
      </p:sp>
      <p:sp>
        <p:nvSpPr>
          <p:cNvPr id="4" name="object 4"/>
          <p:cNvSpPr txBox="1"/>
          <p:nvPr/>
        </p:nvSpPr>
        <p:spPr>
          <a:xfrm>
            <a:off x="901700" y="2245360"/>
            <a:ext cx="5675630" cy="3241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7340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720" algn="l"/>
              </a:tabLst>
            </a:pPr>
            <a:r>
              <a:rPr sz="2800" spc="-15" dirty="0">
                <a:solidFill>
                  <a:srgbClr val="001F5F"/>
                </a:solidFill>
                <a:latin typeface="Geneva"/>
                <a:cs typeface="Geneva"/>
              </a:rPr>
              <a:t>General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limited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partners</a:t>
            </a:r>
            <a:r>
              <a:rPr sz="2800" spc="-3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general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partner </a:t>
            </a: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runs</a:t>
            </a:r>
            <a:r>
              <a:rPr sz="2800" spc="-2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endParaRPr sz="2800" dirty="0">
              <a:latin typeface="Geneva"/>
              <a:cs typeface="Genev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Pass-through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taxation</a:t>
            </a:r>
            <a:endParaRPr sz="2800" dirty="0">
              <a:latin typeface="Geneva"/>
              <a:cs typeface="Geneva"/>
            </a:endParaRPr>
          </a:p>
          <a:p>
            <a:pPr marL="299085" marR="1783080" indent="-286385">
              <a:lnSpc>
                <a:spcPct val="100000"/>
              </a:lnSpc>
              <a:spcBef>
                <a:spcPts val="600"/>
              </a:spcBef>
              <a:buFont typeface="Geneva"/>
              <a:buChar char="•"/>
              <a:tabLst>
                <a:tab pos="299720" algn="l"/>
              </a:tabLst>
            </a:pPr>
            <a:r>
              <a:rPr sz="2800" b="1" spc="160" dirty="0">
                <a:solidFill>
                  <a:srgbClr val="001F5F"/>
                </a:solidFill>
                <a:latin typeface="Helvetica Neue Condensed"/>
                <a:cs typeface="Helvetica Neue Condensed"/>
              </a:rPr>
              <a:t>Requires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254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partnership 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agreement</a:t>
            </a:r>
            <a:endParaRPr sz="2800" dirty="0">
              <a:latin typeface="Geneva"/>
              <a:cs typeface="Genev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Liability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will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depend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on</a:t>
            </a:r>
            <a:r>
              <a:rPr sz="2800" spc="-3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the</a:t>
            </a:r>
            <a:endParaRPr sz="2800" dirty="0">
              <a:latin typeface="Geneva"/>
              <a:cs typeface="Geneva"/>
            </a:endParaRPr>
          </a:p>
          <a:p>
            <a:pPr marL="299085">
              <a:lnSpc>
                <a:spcPct val="100000"/>
              </a:lnSpc>
            </a:pPr>
            <a:r>
              <a:rPr sz="2800" spc="-215" dirty="0">
                <a:solidFill>
                  <a:srgbClr val="001F5F"/>
                </a:solidFill>
                <a:latin typeface="Geneva"/>
                <a:cs typeface="Geneva"/>
              </a:rPr>
              <a:t>type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partner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(general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</a:t>
            </a: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limited)</a:t>
            </a:r>
            <a:endParaRPr sz="2800" dirty="0">
              <a:latin typeface="Geneva"/>
              <a:cs typeface="Genev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518147" y="1600200"/>
            <a:ext cx="2253996" cy="3317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553200" y="1676400"/>
            <a:ext cx="2133600" cy="31973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5017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80" dirty="0"/>
              <a:t>Limited </a:t>
            </a:r>
            <a:r>
              <a:rPr spc="-150" dirty="0"/>
              <a:t>Liability </a:t>
            </a:r>
            <a:r>
              <a:rPr spc="-95" dirty="0"/>
              <a:t>Company</a:t>
            </a:r>
            <a:r>
              <a:rPr spc="-340" dirty="0"/>
              <a:t> </a:t>
            </a:r>
            <a:r>
              <a:rPr spc="-155" dirty="0"/>
              <a:t>(LLC)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969010"/>
            <a:ext cx="8289290" cy="4247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163955">
              <a:lnSpc>
                <a:spcPct val="100000"/>
              </a:lnSpc>
              <a:spcBef>
                <a:spcPts val="95"/>
              </a:spcBef>
            </a:pPr>
            <a:r>
              <a:rPr sz="2800" spc="-110" dirty="0">
                <a:solidFill>
                  <a:srgbClr val="4F81BC"/>
                </a:solidFill>
                <a:latin typeface="Geneva"/>
                <a:cs typeface="Geneva"/>
              </a:rPr>
              <a:t>Unincorporated </a:t>
            </a:r>
            <a:r>
              <a:rPr sz="2800" spc="-125" dirty="0">
                <a:solidFill>
                  <a:srgbClr val="4F81BC"/>
                </a:solidFill>
                <a:latin typeface="Geneva"/>
                <a:cs typeface="Geneva"/>
              </a:rPr>
              <a:t>hybrid </a:t>
            </a:r>
            <a:r>
              <a:rPr sz="2800" spc="-195" dirty="0">
                <a:solidFill>
                  <a:srgbClr val="4F81BC"/>
                </a:solidFill>
                <a:latin typeface="Geneva"/>
                <a:cs typeface="Geneva"/>
              </a:rPr>
              <a:t>entity, </a:t>
            </a:r>
            <a:r>
              <a:rPr sz="2800" spc="-190" dirty="0">
                <a:solidFill>
                  <a:srgbClr val="4F81BC"/>
                </a:solidFill>
                <a:latin typeface="Geneva"/>
                <a:cs typeface="Geneva"/>
              </a:rPr>
              <a:t>with traits </a:t>
            </a:r>
            <a:r>
              <a:rPr sz="2800" spc="-229" dirty="0">
                <a:solidFill>
                  <a:srgbClr val="4F81BC"/>
                </a:solidFill>
                <a:latin typeface="Geneva"/>
                <a:cs typeface="Geneva"/>
              </a:rPr>
              <a:t>of  </a:t>
            </a:r>
            <a:r>
              <a:rPr sz="2800" spc="-145" dirty="0">
                <a:solidFill>
                  <a:srgbClr val="4F81BC"/>
                </a:solidFill>
                <a:latin typeface="Geneva"/>
                <a:cs typeface="Geneva"/>
              </a:rPr>
              <a:t>corporation </a:t>
            </a:r>
            <a:r>
              <a:rPr sz="2800" spc="-175" dirty="0">
                <a:solidFill>
                  <a:srgbClr val="4F81BC"/>
                </a:solidFill>
                <a:latin typeface="Geneva"/>
                <a:cs typeface="Geneva"/>
              </a:rPr>
              <a:t>&amp; </a:t>
            </a:r>
            <a:r>
              <a:rPr sz="2800" spc="-90" dirty="0">
                <a:solidFill>
                  <a:srgbClr val="4F81BC"/>
                </a:solidFill>
                <a:latin typeface="Geneva"/>
                <a:cs typeface="Geneva"/>
              </a:rPr>
              <a:t>gen. </a:t>
            </a:r>
            <a:r>
              <a:rPr sz="2800" spc="-120" dirty="0">
                <a:solidFill>
                  <a:srgbClr val="4F81BC"/>
                </a:solidFill>
                <a:latin typeface="Geneva"/>
                <a:cs typeface="Geneva"/>
              </a:rPr>
              <a:t>partnership </a:t>
            </a:r>
            <a:r>
              <a:rPr sz="2800" spc="-204" dirty="0">
                <a:solidFill>
                  <a:srgbClr val="4F81BC"/>
                </a:solidFill>
                <a:latin typeface="Geneva"/>
                <a:cs typeface="Geneva"/>
              </a:rPr>
              <a:t>(or </a:t>
            </a:r>
            <a:r>
              <a:rPr sz="2800" spc="-65" dirty="0">
                <a:solidFill>
                  <a:srgbClr val="4F81BC"/>
                </a:solidFill>
                <a:latin typeface="Geneva"/>
                <a:cs typeface="Geneva"/>
              </a:rPr>
              <a:t>sole</a:t>
            </a:r>
            <a:r>
              <a:rPr sz="2800" spc="-150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4F81BC"/>
                </a:solidFill>
                <a:latin typeface="Geneva"/>
                <a:cs typeface="Geneva"/>
              </a:rPr>
              <a:t>prop.)</a:t>
            </a:r>
            <a:endParaRPr sz="28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00"/>
              </a:spcBef>
            </a:pPr>
            <a:r>
              <a:rPr sz="2800" spc="-125" dirty="0">
                <a:solidFill>
                  <a:srgbClr val="122E5A"/>
                </a:solidFill>
                <a:latin typeface="Geneva"/>
                <a:cs typeface="Geneva"/>
              </a:rPr>
              <a:t>Advantages </a:t>
            </a:r>
            <a:r>
              <a:rPr sz="2800" spc="-70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800" spc="-1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85" dirty="0">
                <a:solidFill>
                  <a:srgbClr val="122E5A"/>
                </a:solidFill>
                <a:latin typeface="Geneva"/>
                <a:cs typeface="Geneva"/>
              </a:rPr>
              <a:t>Disadvantages</a:t>
            </a:r>
            <a:endParaRPr sz="2800">
              <a:latin typeface="Geneva"/>
              <a:cs typeface="Geneva"/>
            </a:endParaRPr>
          </a:p>
          <a:p>
            <a:pPr marL="756285" marR="5080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Greater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flexibility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than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sole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proprietorship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partnership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in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distributing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profits 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(less</a:t>
            </a:r>
            <a:r>
              <a:rPr sz="2800" spc="-2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restrictive 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than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5" dirty="0">
                <a:solidFill>
                  <a:srgbClr val="001F5F"/>
                </a:solidFill>
                <a:latin typeface="Geneva"/>
                <a:cs typeface="Geneva"/>
              </a:rPr>
              <a:t>S-corporation)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Limited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liability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like</a:t>
            </a:r>
            <a:r>
              <a:rPr sz="2800" spc="-459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corporation</a:t>
            </a:r>
            <a:endParaRPr sz="2800">
              <a:latin typeface="Geneva"/>
              <a:cs typeface="Geneva"/>
            </a:endParaRPr>
          </a:p>
          <a:p>
            <a:pPr marL="756285" marR="237680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Pass-through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taxation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like</a:t>
            </a:r>
            <a:r>
              <a:rPr sz="2800" spc="-4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sole 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proprietorship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</a:t>
            </a: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partnership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70547" y="4232147"/>
            <a:ext cx="2301240" cy="156819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05600" y="4267200"/>
            <a:ext cx="2180844" cy="1447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701028" y="4262628"/>
            <a:ext cx="2190115" cy="1457325"/>
          </a:xfrm>
          <a:custGeom>
            <a:avLst/>
            <a:gdLst/>
            <a:ahLst/>
            <a:cxnLst/>
            <a:rect l="l" t="t" r="r" b="b"/>
            <a:pathLst>
              <a:path w="2190115" h="1457325">
                <a:moveTo>
                  <a:pt x="0" y="1456944"/>
                </a:moveTo>
                <a:lnTo>
                  <a:pt x="2189987" y="1456944"/>
                </a:lnTo>
                <a:lnTo>
                  <a:pt x="2189987" y="0"/>
                </a:lnTo>
                <a:lnTo>
                  <a:pt x="0" y="0"/>
                </a:lnTo>
                <a:lnTo>
                  <a:pt x="0" y="1456944"/>
                </a:lnTo>
                <a:close/>
              </a:path>
            </a:pathLst>
          </a:custGeom>
          <a:ln w="914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41490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Corporation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967485"/>
            <a:ext cx="8290559" cy="50540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70" dirty="0">
                <a:solidFill>
                  <a:srgbClr val="4F81BC"/>
                </a:solidFill>
                <a:latin typeface="Geneva"/>
                <a:cs typeface="Geneva"/>
              </a:rPr>
              <a:t>Legal </a:t>
            </a:r>
            <a:r>
              <a:rPr sz="3000" spc="-210" dirty="0">
                <a:solidFill>
                  <a:srgbClr val="4F81BC"/>
                </a:solidFill>
                <a:latin typeface="Geneva"/>
                <a:cs typeface="Geneva"/>
              </a:rPr>
              <a:t>entity, </a:t>
            </a:r>
            <a:r>
              <a:rPr sz="3000" spc="-150" dirty="0">
                <a:solidFill>
                  <a:srgbClr val="4F81BC"/>
                </a:solidFill>
                <a:latin typeface="Geneva"/>
                <a:cs typeface="Geneva"/>
              </a:rPr>
              <a:t>created </a:t>
            </a:r>
            <a:r>
              <a:rPr sz="3000" spc="-105" dirty="0">
                <a:solidFill>
                  <a:srgbClr val="4F81BC"/>
                </a:solidFill>
                <a:latin typeface="Geneva"/>
                <a:cs typeface="Geneva"/>
              </a:rPr>
              <a:t>under </a:t>
            </a:r>
            <a:r>
              <a:rPr sz="3000" spc="-215" dirty="0">
                <a:solidFill>
                  <a:srgbClr val="4F81BC"/>
                </a:solidFill>
                <a:latin typeface="Geneva"/>
                <a:cs typeface="Geneva"/>
              </a:rPr>
              <a:t>the </a:t>
            </a:r>
            <a:r>
              <a:rPr sz="3000" spc="-60" dirty="0">
                <a:solidFill>
                  <a:srgbClr val="4F81BC"/>
                </a:solidFill>
                <a:latin typeface="Geneva"/>
                <a:cs typeface="Geneva"/>
              </a:rPr>
              <a:t>laws </a:t>
            </a:r>
            <a:r>
              <a:rPr sz="3000" spc="-245" dirty="0">
                <a:solidFill>
                  <a:srgbClr val="4F81BC"/>
                </a:solidFill>
                <a:latin typeface="Geneva"/>
                <a:cs typeface="Geneva"/>
              </a:rPr>
              <a:t>of </a:t>
            </a:r>
            <a:r>
              <a:rPr sz="3000" spc="5" dirty="0">
                <a:solidFill>
                  <a:srgbClr val="4F81BC"/>
                </a:solidFill>
                <a:latin typeface="Geneva"/>
                <a:cs typeface="Geneva"/>
              </a:rPr>
              <a:t>a </a:t>
            </a:r>
            <a:r>
              <a:rPr sz="3000" spc="-195" dirty="0">
                <a:solidFill>
                  <a:srgbClr val="4F81BC"/>
                </a:solidFill>
                <a:latin typeface="Geneva"/>
                <a:cs typeface="Geneva"/>
              </a:rPr>
              <a:t>state,  </a:t>
            </a:r>
            <a:r>
              <a:rPr sz="3000" spc="-105" dirty="0">
                <a:solidFill>
                  <a:srgbClr val="4F81BC"/>
                </a:solidFill>
                <a:latin typeface="Geneva"/>
                <a:cs typeface="Geneva"/>
              </a:rPr>
              <a:t>which </a:t>
            </a:r>
            <a:r>
              <a:rPr sz="3000" spc="-35" dirty="0">
                <a:solidFill>
                  <a:srgbClr val="4F81BC"/>
                </a:solidFill>
                <a:latin typeface="Geneva"/>
                <a:cs typeface="Geneva"/>
              </a:rPr>
              <a:t>has </a:t>
            </a:r>
            <a:r>
              <a:rPr sz="3000" spc="-190" dirty="0">
                <a:solidFill>
                  <a:srgbClr val="4F81BC"/>
                </a:solidFill>
                <a:latin typeface="Geneva"/>
                <a:cs typeface="Geneva"/>
              </a:rPr>
              <a:t>its </a:t>
            </a:r>
            <a:r>
              <a:rPr sz="3000" spc="-140" dirty="0">
                <a:solidFill>
                  <a:srgbClr val="4F81BC"/>
                </a:solidFill>
                <a:latin typeface="Geneva"/>
                <a:cs typeface="Geneva"/>
              </a:rPr>
              <a:t>own </a:t>
            </a:r>
            <a:r>
              <a:rPr sz="3000" spc="-95" dirty="0">
                <a:solidFill>
                  <a:srgbClr val="4F81BC"/>
                </a:solidFill>
                <a:latin typeface="Geneva"/>
                <a:cs typeface="Geneva"/>
              </a:rPr>
              <a:t>privileges </a:t>
            </a:r>
            <a:r>
              <a:rPr sz="3000" spc="-75" dirty="0">
                <a:solidFill>
                  <a:srgbClr val="4F81BC"/>
                </a:solidFill>
                <a:latin typeface="Geneva"/>
                <a:cs typeface="Geneva"/>
              </a:rPr>
              <a:t>and </a:t>
            </a:r>
            <a:r>
              <a:rPr sz="3000" spc="-90" dirty="0">
                <a:solidFill>
                  <a:srgbClr val="4F81BC"/>
                </a:solidFill>
                <a:latin typeface="Geneva"/>
                <a:cs typeface="Geneva"/>
              </a:rPr>
              <a:t>liabilities</a:t>
            </a:r>
            <a:r>
              <a:rPr sz="3000" spc="-640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185" dirty="0">
                <a:solidFill>
                  <a:srgbClr val="4F81BC"/>
                </a:solidFill>
                <a:latin typeface="Geneva"/>
                <a:cs typeface="Geneva"/>
              </a:rPr>
              <a:t>distinct  </a:t>
            </a:r>
            <a:r>
              <a:rPr sz="3000" spc="-210" dirty="0">
                <a:solidFill>
                  <a:srgbClr val="4F81BC"/>
                </a:solidFill>
                <a:latin typeface="Geneva"/>
                <a:cs typeface="Geneva"/>
              </a:rPr>
              <a:t>from </a:t>
            </a:r>
            <a:r>
              <a:rPr sz="3000" spc="-165" dirty="0">
                <a:solidFill>
                  <a:srgbClr val="4F81BC"/>
                </a:solidFill>
                <a:latin typeface="Geneva"/>
                <a:cs typeface="Geneva"/>
              </a:rPr>
              <a:t>those</a:t>
            </a:r>
            <a:r>
              <a:rPr sz="3000" spc="-130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245" dirty="0">
                <a:solidFill>
                  <a:srgbClr val="4F81BC"/>
                </a:solidFill>
                <a:latin typeface="Geneva"/>
                <a:cs typeface="Geneva"/>
              </a:rPr>
              <a:t>of</a:t>
            </a:r>
            <a:r>
              <a:rPr lang="en-US" sz="3000" dirty="0">
                <a:latin typeface="Geneva"/>
                <a:cs typeface="Geneva"/>
              </a:rPr>
              <a:t> </a:t>
            </a:r>
            <a:r>
              <a:rPr sz="3000" spc="-190" dirty="0">
                <a:solidFill>
                  <a:srgbClr val="4F81BC"/>
                </a:solidFill>
                <a:latin typeface="Geneva"/>
                <a:cs typeface="Geneva"/>
              </a:rPr>
              <a:t>its</a:t>
            </a:r>
            <a:r>
              <a:rPr sz="3000" spc="-175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4F81BC"/>
                </a:solidFill>
                <a:latin typeface="Geneva"/>
                <a:cs typeface="Geneva"/>
              </a:rPr>
              <a:t>members</a:t>
            </a:r>
            <a:endParaRPr sz="3000" dirty="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Types:</a:t>
            </a:r>
            <a:endParaRPr sz="3000" dirty="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C-corporation</a:t>
            </a:r>
            <a:endParaRPr sz="2800" dirty="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S-corporation</a:t>
            </a:r>
            <a:endParaRPr sz="2800" dirty="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050" dirty="0">
              <a:latin typeface="Times"/>
              <a:cs typeface="Times"/>
            </a:endParaRPr>
          </a:p>
          <a:p>
            <a:pPr marR="26034" algn="ctr">
              <a:lnSpc>
                <a:spcPts val="3829"/>
              </a:lnSpc>
            </a:pPr>
            <a:endParaRPr lang="en-US" sz="3200" spc="-145" dirty="0">
              <a:latin typeface="Geneva"/>
              <a:cs typeface="Geneva"/>
            </a:endParaRPr>
          </a:p>
          <a:p>
            <a:pPr marR="26034" algn="ctr">
              <a:lnSpc>
                <a:spcPts val="3829"/>
              </a:lnSpc>
            </a:pPr>
            <a:r>
              <a:rPr sz="3200" spc="-145" dirty="0">
                <a:latin typeface="Geneva"/>
                <a:cs typeface="Geneva"/>
              </a:rPr>
              <a:t>Most</a:t>
            </a:r>
            <a:r>
              <a:rPr sz="3200" spc="-195" dirty="0">
                <a:latin typeface="Geneva"/>
                <a:cs typeface="Geneva"/>
              </a:rPr>
              <a:t> </a:t>
            </a:r>
            <a:r>
              <a:rPr sz="3200" spc="-65" dirty="0">
                <a:latin typeface="Geneva"/>
                <a:cs typeface="Geneva"/>
              </a:rPr>
              <a:t>businesses</a:t>
            </a:r>
            <a:endParaRPr sz="3200" dirty="0">
              <a:latin typeface="Geneva"/>
              <a:cs typeface="Geneva"/>
            </a:endParaRPr>
          </a:p>
          <a:p>
            <a:pPr marR="26034" algn="ctr">
              <a:lnSpc>
                <a:spcPts val="5270"/>
              </a:lnSpc>
            </a:pPr>
            <a:r>
              <a:rPr sz="4400" spc="145" dirty="0">
                <a:latin typeface="Geneva"/>
                <a:cs typeface="Geneva"/>
              </a:rPr>
              <a:t>DO </a:t>
            </a:r>
            <a:r>
              <a:rPr sz="4400" spc="35" dirty="0">
                <a:latin typeface="Geneva"/>
                <a:cs typeface="Geneva"/>
              </a:rPr>
              <a:t>NOT </a:t>
            </a:r>
            <a:r>
              <a:rPr sz="4400" spc="-125" dirty="0">
                <a:latin typeface="Geneva"/>
                <a:cs typeface="Geneva"/>
              </a:rPr>
              <a:t>need</a:t>
            </a:r>
            <a:r>
              <a:rPr lang="en-US" sz="4400" spc="-125" dirty="0">
                <a:latin typeface="Geneva"/>
                <a:cs typeface="Geneva"/>
              </a:rPr>
              <a:t> to incorporate</a:t>
            </a:r>
            <a:endParaRPr sz="4400" dirty="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8147" y="1905000"/>
            <a:ext cx="2253996" cy="34076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53200" y="1981200"/>
            <a:ext cx="2133600" cy="32872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63308" y="1716151"/>
            <a:ext cx="1859914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0" spc="1415" dirty="0">
                <a:solidFill>
                  <a:srgbClr val="FFD69B"/>
                </a:solidFill>
                <a:latin typeface="Geneva"/>
                <a:cs typeface="Geneva"/>
              </a:rPr>
              <a:t>C</a:t>
            </a:r>
            <a:endParaRPr sz="20000">
              <a:latin typeface="Geneva"/>
              <a:cs typeface="Geneva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9006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4" dirty="0"/>
              <a:t>C-Corporation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444500" y="967485"/>
            <a:ext cx="804037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00" dirty="0">
                <a:solidFill>
                  <a:srgbClr val="4F81BC"/>
                </a:solidFill>
                <a:latin typeface="Geneva"/>
                <a:cs typeface="Geneva"/>
              </a:rPr>
              <a:t>Also </a:t>
            </a:r>
            <a:r>
              <a:rPr sz="3000" spc="-70" dirty="0">
                <a:solidFill>
                  <a:srgbClr val="4F81BC"/>
                </a:solidFill>
                <a:latin typeface="Geneva"/>
                <a:cs typeface="Geneva"/>
              </a:rPr>
              <a:t>called </a:t>
            </a:r>
            <a:r>
              <a:rPr sz="3000" spc="-145" dirty="0">
                <a:solidFill>
                  <a:srgbClr val="4F81BC"/>
                </a:solidFill>
                <a:latin typeface="Geneva"/>
                <a:cs typeface="Geneva"/>
              </a:rPr>
              <a:t>“regular </a:t>
            </a:r>
            <a:r>
              <a:rPr sz="3000" spc="-180" dirty="0">
                <a:solidFill>
                  <a:srgbClr val="4F81BC"/>
                </a:solidFill>
                <a:latin typeface="Geneva"/>
                <a:cs typeface="Geneva"/>
              </a:rPr>
              <a:t>corporation” </a:t>
            </a:r>
            <a:r>
              <a:rPr sz="3000" spc="-240" dirty="0">
                <a:solidFill>
                  <a:srgbClr val="4F81BC"/>
                </a:solidFill>
                <a:latin typeface="Geneva"/>
                <a:cs typeface="Geneva"/>
              </a:rPr>
              <a:t>(most</a:t>
            </a:r>
            <a:r>
              <a:rPr sz="3000" spc="-450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150" dirty="0">
                <a:solidFill>
                  <a:srgbClr val="4F81BC"/>
                </a:solidFill>
                <a:latin typeface="Geneva"/>
                <a:cs typeface="Geneva"/>
              </a:rPr>
              <a:t>common  </a:t>
            </a:r>
            <a:r>
              <a:rPr sz="3000" spc="-220" dirty="0">
                <a:solidFill>
                  <a:srgbClr val="4F81BC"/>
                </a:solidFill>
                <a:latin typeface="Geneva"/>
                <a:cs typeface="Geneva"/>
              </a:rPr>
              <a:t>for </a:t>
            </a:r>
            <a:r>
              <a:rPr sz="3000" spc="-95" dirty="0">
                <a:solidFill>
                  <a:srgbClr val="4F81BC"/>
                </a:solidFill>
                <a:latin typeface="Geneva"/>
                <a:cs typeface="Geneva"/>
              </a:rPr>
              <a:t>larger</a:t>
            </a:r>
            <a:r>
              <a:rPr sz="3000" spc="-145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114" dirty="0">
                <a:solidFill>
                  <a:srgbClr val="4F81BC"/>
                </a:solidFill>
                <a:latin typeface="Geneva"/>
                <a:cs typeface="Geneva"/>
              </a:rPr>
              <a:t>companies)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44500" y="1959381"/>
            <a:ext cx="5050155" cy="103124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spc="-125" dirty="0">
                <a:solidFill>
                  <a:srgbClr val="122E5A"/>
                </a:solidFill>
                <a:latin typeface="Geneva"/>
                <a:cs typeface="Geneva"/>
              </a:rPr>
              <a:t>Advantages </a:t>
            </a:r>
            <a:r>
              <a:rPr sz="2800" spc="-70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800" spc="-21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85" dirty="0">
                <a:solidFill>
                  <a:srgbClr val="122E5A"/>
                </a:solidFill>
                <a:latin typeface="Geneva"/>
                <a:cs typeface="Geneva"/>
              </a:rPr>
              <a:t>Disadvantages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Limited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liability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01700" y="3042030"/>
            <a:ext cx="73374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720" algn="l"/>
              </a:tabLst>
            </a:pP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Company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is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taxed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(double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taxation </a:t>
            </a:r>
            <a:r>
              <a:rPr sz="2800" spc="-40" dirty="0">
                <a:solidFill>
                  <a:srgbClr val="001F5F"/>
                </a:solidFill>
                <a:latin typeface="Geneva"/>
                <a:cs typeface="Geneva"/>
              </a:rPr>
              <a:t>an</a:t>
            </a:r>
            <a:r>
              <a:rPr sz="2800" spc="-3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issue)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01700" y="3545204"/>
            <a:ext cx="29229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720" algn="l"/>
              </a:tabLst>
            </a:pP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Complex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</a:t>
            </a:r>
            <a:r>
              <a:rPr sz="2800" spc="-28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form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1700" y="4048125"/>
            <a:ext cx="63074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720" algn="l"/>
              </a:tabLst>
            </a:pP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Complex 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ownership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</a:t>
            </a:r>
            <a:r>
              <a:rPr sz="2800" spc="-2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management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01700" y="4551045"/>
            <a:ext cx="656907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7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Appropriate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few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specific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reasons</a:t>
            </a:r>
            <a:r>
              <a:rPr sz="2800" spc="-28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88516" y="4977460"/>
            <a:ext cx="729107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otherwise, 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choose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another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organizational</a:t>
            </a:r>
            <a:r>
              <a:rPr sz="2800" spc="-22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215" dirty="0">
                <a:solidFill>
                  <a:srgbClr val="001F5F"/>
                </a:solidFill>
                <a:latin typeface="Geneva"/>
                <a:cs typeface="Geneva"/>
              </a:rPr>
              <a:t>type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87528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5" dirty="0"/>
              <a:t>S-</a:t>
            </a:r>
            <a:r>
              <a:rPr spc="35" dirty="0"/>
              <a:t>C</a:t>
            </a:r>
            <a:r>
              <a:rPr spc="40" dirty="0"/>
              <a:t>o</a:t>
            </a:r>
            <a:r>
              <a:rPr spc="-170" dirty="0"/>
              <a:t>rp</a:t>
            </a:r>
            <a:r>
              <a:rPr spc="-195" dirty="0"/>
              <a:t>o</a:t>
            </a:r>
            <a:r>
              <a:rPr spc="-185" dirty="0"/>
              <a:t>rati</a:t>
            </a:r>
            <a:r>
              <a:rPr spc="-265" dirty="0"/>
              <a:t>o</a:t>
            </a:r>
            <a:r>
              <a:rPr spc="-100" dirty="0"/>
              <a:t>n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967485"/>
            <a:ext cx="7322184" cy="13976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70" dirty="0">
                <a:solidFill>
                  <a:srgbClr val="4F81BC"/>
                </a:solidFill>
                <a:latin typeface="Geneva"/>
                <a:cs typeface="Geneva"/>
              </a:rPr>
              <a:t>Owner </a:t>
            </a:r>
            <a:r>
              <a:rPr sz="3000" spc="-35" dirty="0">
                <a:solidFill>
                  <a:srgbClr val="4F81BC"/>
                </a:solidFill>
                <a:latin typeface="Geneva"/>
                <a:cs typeface="Geneva"/>
              </a:rPr>
              <a:t>has </a:t>
            </a:r>
            <a:r>
              <a:rPr sz="3000" spc="-145" dirty="0">
                <a:solidFill>
                  <a:srgbClr val="4F81BC"/>
                </a:solidFill>
                <a:latin typeface="Geneva"/>
                <a:cs typeface="Geneva"/>
              </a:rPr>
              <a:t>limited </a:t>
            </a:r>
            <a:r>
              <a:rPr sz="3000" spc="-120" dirty="0">
                <a:solidFill>
                  <a:srgbClr val="4F81BC"/>
                </a:solidFill>
                <a:latin typeface="Geneva"/>
                <a:cs typeface="Geneva"/>
              </a:rPr>
              <a:t>liability </a:t>
            </a:r>
            <a:r>
              <a:rPr sz="3000" spc="-245" dirty="0">
                <a:solidFill>
                  <a:srgbClr val="4F81BC"/>
                </a:solidFill>
                <a:latin typeface="Geneva"/>
                <a:cs typeface="Geneva"/>
              </a:rPr>
              <a:t>of </a:t>
            </a:r>
            <a:r>
              <a:rPr sz="3000" spc="5" dirty="0">
                <a:solidFill>
                  <a:srgbClr val="4F81BC"/>
                </a:solidFill>
                <a:latin typeface="Geneva"/>
                <a:cs typeface="Geneva"/>
              </a:rPr>
              <a:t>a </a:t>
            </a:r>
            <a:r>
              <a:rPr sz="3000" spc="-165" dirty="0">
                <a:solidFill>
                  <a:srgbClr val="4F81BC"/>
                </a:solidFill>
                <a:latin typeface="Geneva"/>
                <a:cs typeface="Geneva"/>
              </a:rPr>
              <a:t>corporate  </a:t>
            </a:r>
            <a:r>
              <a:rPr sz="3000" spc="-90" dirty="0">
                <a:solidFill>
                  <a:srgbClr val="4F81BC"/>
                </a:solidFill>
                <a:latin typeface="Geneva"/>
                <a:cs typeface="Geneva"/>
              </a:rPr>
              <a:t>shareholder </a:t>
            </a:r>
            <a:r>
              <a:rPr sz="3000" spc="-250" dirty="0">
                <a:solidFill>
                  <a:srgbClr val="4F81BC"/>
                </a:solidFill>
                <a:latin typeface="Geneva"/>
                <a:cs typeface="Geneva"/>
              </a:rPr>
              <a:t>but </a:t>
            </a:r>
            <a:r>
              <a:rPr sz="3000" spc="-95" dirty="0">
                <a:solidFill>
                  <a:srgbClr val="4F81BC"/>
                </a:solidFill>
                <a:latin typeface="Geneva"/>
                <a:cs typeface="Geneva"/>
              </a:rPr>
              <a:t>pays </a:t>
            </a:r>
            <a:r>
              <a:rPr sz="3000" spc="-110" dirty="0">
                <a:solidFill>
                  <a:srgbClr val="4F81BC"/>
                </a:solidFill>
                <a:latin typeface="Geneva"/>
                <a:cs typeface="Geneva"/>
              </a:rPr>
              <a:t>income </a:t>
            </a:r>
            <a:r>
              <a:rPr sz="3000" spc="-195" dirty="0">
                <a:solidFill>
                  <a:srgbClr val="4F81BC"/>
                </a:solidFill>
                <a:latin typeface="Geneva"/>
                <a:cs typeface="Geneva"/>
              </a:rPr>
              <a:t>tax </a:t>
            </a:r>
            <a:r>
              <a:rPr sz="3000" spc="-65" dirty="0">
                <a:solidFill>
                  <a:srgbClr val="4F81BC"/>
                </a:solidFill>
                <a:latin typeface="Geneva"/>
                <a:cs typeface="Geneva"/>
              </a:rPr>
              <a:t>like </a:t>
            </a:r>
            <a:r>
              <a:rPr sz="3000" spc="5" dirty="0">
                <a:solidFill>
                  <a:srgbClr val="4F81BC"/>
                </a:solidFill>
                <a:latin typeface="Geneva"/>
                <a:cs typeface="Geneva"/>
              </a:rPr>
              <a:t>a</a:t>
            </a:r>
            <a:r>
              <a:rPr sz="3000" spc="-465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70" dirty="0">
                <a:solidFill>
                  <a:srgbClr val="4F81BC"/>
                </a:solidFill>
                <a:latin typeface="Geneva"/>
                <a:cs typeface="Geneva"/>
              </a:rPr>
              <a:t>sole  </a:t>
            </a:r>
            <a:r>
              <a:rPr sz="3000" spc="-170" dirty="0">
                <a:solidFill>
                  <a:srgbClr val="4F81BC"/>
                </a:solidFill>
                <a:latin typeface="Geneva"/>
                <a:cs typeface="Geneva"/>
              </a:rPr>
              <a:t>proprietor </a:t>
            </a:r>
            <a:r>
              <a:rPr sz="3000" spc="-155" dirty="0">
                <a:solidFill>
                  <a:srgbClr val="4F81BC"/>
                </a:solidFill>
                <a:latin typeface="Geneva"/>
                <a:cs typeface="Geneva"/>
              </a:rPr>
              <a:t>or</a:t>
            </a:r>
            <a:r>
              <a:rPr sz="3000" spc="-200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4F81BC"/>
                </a:solidFill>
                <a:latin typeface="Geneva"/>
                <a:cs typeface="Geneva"/>
              </a:rPr>
              <a:t>partner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2416581"/>
            <a:ext cx="5579110" cy="145859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spc="-125" dirty="0">
                <a:solidFill>
                  <a:srgbClr val="122E5A"/>
                </a:solidFill>
                <a:latin typeface="Geneva"/>
                <a:cs typeface="Geneva"/>
              </a:rPr>
              <a:t>Advantages </a:t>
            </a:r>
            <a:r>
              <a:rPr sz="2800" spc="-70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800" spc="-20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85" dirty="0">
                <a:solidFill>
                  <a:srgbClr val="122E5A"/>
                </a:solidFill>
                <a:latin typeface="Geneva"/>
                <a:cs typeface="Geneva"/>
              </a:rPr>
              <a:t>Disadvantages</a:t>
            </a:r>
            <a:endParaRPr sz="2800">
              <a:latin typeface="Geneva"/>
              <a:cs typeface="Geneva"/>
            </a:endParaRPr>
          </a:p>
          <a:p>
            <a:pPr marL="756285" marR="5080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5" dirty="0">
                <a:solidFill>
                  <a:srgbClr val="001F5F"/>
                </a:solidFill>
                <a:latin typeface="Geneva"/>
                <a:cs typeface="Geneva"/>
              </a:rPr>
              <a:t>Same as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C-corporation</a:t>
            </a:r>
            <a:r>
              <a:rPr sz="2800" spc="-4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except 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pass-through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taxation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63308" y="1716151"/>
            <a:ext cx="1720214" cy="3074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0" spc="1220" dirty="0">
                <a:solidFill>
                  <a:srgbClr val="FFD69B"/>
                </a:solidFill>
                <a:latin typeface="Geneva"/>
                <a:cs typeface="Geneva"/>
              </a:rPr>
              <a:t>S</a:t>
            </a:r>
            <a:endParaRPr sz="20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281381"/>
            <a:ext cx="6805930" cy="162623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marL="12700" marR="5080">
              <a:lnSpc>
                <a:spcPct val="105700"/>
              </a:lnSpc>
              <a:spcBef>
                <a:spcPts val="445"/>
              </a:spcBef>
            </a:pPr>
            <a:r>
              <a:rPr spc="-75" dirty="0"/>
              <a:t>Choosing </a:t>
            </a:r>
            <a:r>
              <a:rPr spc="-45" dirty="0"/>
              <a:t>an </a:t>
            </a:r>
            <a:r>
              <a:rPr spc="-110" dirty="0"/>
              <a:t>Organizational</a:t>
            </a:r>
            <a:r>
              <a:rPr spc="-565" dirty="0"/>
              <a:t> </a:t>
            </a:r>
            <a:r>
              <a:rPr spc="-150" dirty="0"/>
              <a:t>Type  </a:t>
            </a:r>
            <a:r>
              <a:rPr sz="3000" spc="-80" dirty="0">
                <a:solidFill>
                  <a:srgbClr val="122E5A"/>
                </a:solidFill>
              </a:rPr>
              <a:t>How </a:t>
            </a:r>
            <a:r>
              <a:rPr sz="3000" spc="-145" dirty="0">
                <a:solidFill>
                  <a:srgbClr val="122E5A"/>
                </a:solidFill>
              </a:rPr>
              <a:t>do </a:t>
            </a:r>
            <a:r>
              <a:rPr sz="3000" spc="105" dirty="0">
                <a:solidFill>
                  <a:srgbClr val="122E5A"/>
                </a:solidFill>
              </a:rPr>
              <a:t>I </a:t>
            </a:r>
            <a:r>
              <a:rPr sz="3000" spc="-95" dirty="0">
                <a:solidFill>
                  <a:srgbClr val="122E5A"/>
                </a:solidFill>
              </a:rPr>
              <a:t>decide </a:t>
            </a:r>
            <a:r>
              <a:rPr sz="3000" spc="-105" dirty="0">
                <a:solidFill>
                  <a:srgbClr val="122E5A"/>
                </a:solidFill>
              </a:rPr>
              <a:t>which </a:t>
            </a:r>
            <a:r>
              <a:rPr sz="3000" spc="-195" dirty="0">
                <a:solidFill>
                  <a:srgbClr val="122E5A"/>
                </a:solidFill>
              </a:rPr>
              <a:t>structure </a:t>
            </a:r>
            <a:r>
              <a:rPr sz="3000" spc="-35" dirty="0">
                <a:solidFill>
                  <a:srgbClr val="122E5A"/>
                </a:solidFill>
              </a:rPr>
              <a:t>is </a:t>
            </a:r>
            <a:r>
              <a:rPr sz="3000" spc="-190" dirty="0">
                <a:solidFill>
                  <a:srgbClr val="122E5A"/>
                </a:solidFill>
              </a:rPr>
              <a:t>best  </a:t>
            </a:r>
            <a:r>
              <a:rPr sz="3000" spc="-220" dirty="0">
                <a:solidFill>
                  <a:srgbClr val="122E5A"/>
                </a:solidFill>
              </a:rPr>
              <a:t>for </a:t>
            </a:r>
            <a:r>
              <a:rPr sz="3000" spc="-200" dirty="0">
                <a:solidFill>
                  <a:srgbClr val="122E5A"/>
                </a:solidFill>
              </a:rPr>
              <a:t>my</a:t>
            </a:r>
            <a:r>
              <a:rPr sz="3000" spc="-114" dirty="0">
                <a:solidFill>
                  <a:srgbClr val="122E5A"/>
                </a:solidFill>
              </a:rPr>
              <a:t> </a:t>
            </a:r>
            <a:r>
              <a:rPr sz="3000" spc="-65" dirty="0">
                <a:solidFill>
                  <a:srgbClr val="122E5A"/>
                </a:solidFill>
              </a:rPr>
              <a:t>business?</a:t>
            </a:r>
            <a:endParaRPr sz="300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00"/>
              </a:spcBef>
              <a:buChar char="•"/>
              <a:tabLst>
                <a:tab pos="299720" algn="l"/>
              </a:tabLst>
            </a:pPr>
            <a:r>
              <a:rPr spc="-65" dirty="0"/>
              <a:t>Establish </a:t>
            </a:r>
            <a:r>
              <a:rPr spc="-60" dirty="0"/>
              <a:t>business </a:t>
            </a:r>
            <a:r>
              <a:rPr spc="-65" dirty="0"/>
              <a:t>plan, </a:t>
            </a:r>
            <a:r>
              <a:rPr spc="-155" dirty="0"/>
              <a:t>think </a:t>
            </a:r>
            <a:r>
              <a:rPr spc="-165" dirty="0"/>
              <a:t>about</a:t>
            </a:r>
            <a:r>
              <a:rPr spc="-445" dirty="0"/>
              <a:t> </a:t>
            </a:r>
            <a:r>
              <a:rPr spc="-60" dirty="0"/>
              <a:t>business</a:t>
            </a:r>
          </a:p>
          <a:p>
            <a:pPr marL="299085" marR="5080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  <a:tab pos="2514600" algn="l"/>
                <a:tab pos="3444875" algn="l"/>
                <a:tab pos="5384800" algn="l"/>
              </a:tabLst>
            </a:pPr>
            <a:r>
              <a:rPr spc="-80" dirty="0"/>
              <a:t>Initial </a:t>
            </a:r>
            <a:r>
              <a:rPr spc="-70" dirty="0"/>
              <a:t>guidelines: </a:t>
            </a:r>
            <a:r>
              <a:rPr spc="-114" dirty="0"/>
              <a:t>Owner-operator?  </a:t>
            </a:r>
            <a:r>
              <a:rPr spc="-80" dirty="0"/>
              <a:t>Partnership?	</a:t>
            </a:r>
            <a:r>
              <a:rPr spc="-90" dirty="0"/>
              <a:t>Multiple</a:t>
            </a:r>
            <a:r>
              <a:rPr spc="-125" dirty="0"/>
              <a:t> </a:t>
            </a:r>
            <a:r>
              <a:rPr spc="-95" dirty="0"/>
              <a:t>owners?	</a:t>
            </a:r>
            <a:r>
              <a:rPr spc="-125" dirty="0"/>
              <a:t>Product </a:t>
            </a:r>
            <a:r>
              <a:rPr spc="-190" dirty="0"/>
              <a:t>with  </a:t>
            </a:r>
            <a:r>
              <a:rPr spc="-125" dirty="0"/>
              <a:t>significant</a:t>
            </a:r>
            <a:r>
              <a:rPr spc="-135" dirty="0"/>
              <a:t> </a:t>
            </a:r>
            <a:r>
              <a:rPr spc="-105" dirty="0"/>
              <a:t>liability?	</a:t>
            </a:r>
            <a:r>
              <a:rPr spc="-85" dirty="0"/>
              <a:t>Large </a:t>
            </a:r>
            <a:r>
              <a:rPr spc="-155" dirty="0"/>
              <a:t>venture </a:t>
            </a:r>
            <a:r>
              <a:rPr spc="-190" dirty="0"/>
              <a:t>with</a:t>
            </a:r>
            <a:r>
              <a:rPr spc="-265" dirty="0"/>
              <a:t> </a:t>
            </a:r>
            <a:r>
              <a:rPr spc="-125" dirty="0"/>
              <a:t>multiple  </a:t>
            </a:r>
            <a:r>
              <a:rPr spc="-105" dirty="0"/>
              <a:t>owners </a:t>
            </a:r>
            <a:r>
              <a:rPr spc="-70" dirty="0"/>
              <a:t>and </a:t>
            </a:r>
            <a:r>
              <a:rPr spc="-110" dirty="0"/>
              <a:t>complex</a:t>
            </a:r>
            <a:r>
              <a:rPr spc="-285" dirty="0"/>
              <a:t> </a:t>
            </a:r>
            <a:r>
              <a:rPr spc="-95" dirty="0"/>
              <a:t>financing?</a:t>
            </a: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pc="-105" dirty="0"/>
              <a:t>Ask</a:t>
            </a:r>
            <a:r>
              <a:rPr spc="-165" dirty="0"/>
              <a:t> </a:t>
            </a:r>
            <a:r>
              <a:rPr spc="-195" dirty="0"/>
              <a:t>attorney</a:t>
            </a:r>
          </a:p>
          <a:p>
            <a:pPr marL="299085" marR="2042160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pc="-20" dirty="0"/>
              <a:t>Research </a:t>
            </a:r>
            <a:r>
              <a:rPr spc="-165" dirty="0"/>
              <a:t>through </a:t>
            </a:r>
            <a:r>
              <a:rPr spc="-15" dirty="0"/>
              <a:t>Small</a:t>
            </a:r>
            <a:r>
              <a:rPr spc="-310" dirty="0"/>
              <a:t> </a:t>
            </a:r>
            <a:r>
              <a:rPr spc="-30" dirty="0"/>
              <a:t>Business  </a:t>
            </a:r>
            <a:r>
              <a:rPr spc="-145" dirty="0"/>
              <a:t>Administration </a:t>
            </a:r>
            <a:r>
              <a:rPr spc="-70" dirty="0"/>
              <a:t>and </a:t>
            </a:r>
            <a:r>
              <a:rPr spc="195" dirty="0"/>
              <a:t>IRS</a:t>
            </a:r>
            <a:r>
              <a:rPr spc="-245" dirty="0"/>
              <a:t> </a:t>
            </a:r>
            <a:r>
              <a:rPr spc="-125" dirty="0"/>
              <a:t>websites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8851"/>
            <a:ext cx="7218680" cy="4432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700" spc="-35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700" spc="-8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700" spc="-204" dirty="0">
                <a:solidFill>
                  <a:srgbClr val="C1951C"/>
                </a:solidFill>
                <a:latin typeface="Geneva"/>
                <a:cs typeface="Geneva"/>
              </a:rPr>
              <a:t>#2: </a:t>
            </a:r>
            <a:r>
              <a:rPr sz="2700" spc="-30" dirty="0">
                <a:solidFill>
                  <a:srgbClr val="C1951C"/>
                </a:solidFill>
                <a:latin typeface="Geneva"/>
                <a:cs typeface="Geneva"/>
              </a:rPr>
              <a:t>Your </a:t>
            </a:r>
            <a:r>
              <a:rPr sz="2700" spc="-65" dirty="0">
                <a:solidFill>
                  <a:srgbClr val="C1951C"/>
                </a:solidFill>
                <a:latin typeface="Geneva"/>
                <a:cs typeface="Geneva"/>
              </a:rPr>
              <a:t>Organizational</a:t>
            </a:r>
            <a:r>
              <a:rPr sz="2700" spc="-32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700" spc="-95" dirty="0">
                <a:solidFill>
                  <a:srgbClr val="C1951C"/>
                </a:solidFill>
                <a:latin typeface="Geneva"/>
                <a:cs typeface="Geneva"/>
              </a:rPr>
              <a:t>Type</a:t>
            </a:r>
            <a:endParaRPr sz="2700">
              <a:latin typeface="Geneva"/>
              <a:cs typeface="Genev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28956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73401" y="2501264"/>
            <a:ext cx="6697980" cy="833119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495"/>
              </a:spcBef>
            </a:pPr>
            <a:r>
              <a:rPr sz="2800" spc="-175" dirty="0">
                <a:solidFill>
                  <a:srgbClr val="1F487C"/>
                </a:solidFill>
                <a:latin typeface="Geneva"/>
                <a:cs typeface="Geneva"/>
              </a:rPr>
              <a:t>Which</a:t>
            </a:r>
            <a:r>
              <a:rPr sz="2800" spc="-280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00" dirty="0">
                <a:solidFill>
                  <a:srgbClr val="1F487C"/>
                </a:solidFill>
                <a:latin typeface="Geneva"/>
                <a:cs typeface="Geneva"/>
              </a:rPr>
              <a:t>organizational</a:t>
            </a:r>
            <a:r>
              <a:rPr sz="2800" spc="-305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75" dirty="0">
                <a:solidFill>
                  <a:srgbClr val="1F487C"/>
                </a:solidFill>
                <a:latin typeface="Geneva"/>
                <a:cs typeface="Geneva"/>
              </a:rPr>
              <a:t>type</a:t>
            </a:r>
            <a:r>
              <a:rPr sz="2800" spc="-290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65" dirty="0">
                <a:solidFill>
                  <a:srgbClr val="1F487C"/>
                </a:solidFill>
                <a:latin typeface="Geneva"/>
                <a:cs typeface="Geneva"/>
              </a:rPr>
              <a:t>will</a:t>
            </a:r>
            <a:r>
              <a:rPr sz="2800" spc="-300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35" dirty="0">
                <a:solidFill>
                  <a:srgbClr val="1F487C"/>
                </a:solidFill>
                <a:latin typeface="Geneva"/>
                <a:cs typeface="Geneva"/>
              </a:rPr>
              <a:t>be</a:t>
            </a:r>
            <a:r>
              <a:rPr sz="2800" spc="-305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00" dirty="0">
                <a:solidFill>
                  <a:srgbClr val="1F487C"/>
                </a:solidFill>
                <a:latin typeface="Geneva"/>
                <a:cs typeface="Geneva"/>
              </a:rPr>
              <a:t>right</a:t>
            </a:r>
            <a:r>
              <a:rPr sz="2800" spc="-290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195" dirty="0">
                <a:solidFill>
                  <a:srgbClr val="1F487C"/>
                </a:solidFill>
                <a:latin typeface="Geneva"/>
                <a:cs typeface="Geneva"/>
              </a:rPr>
              <a:t>for</a:t>
            </a:r>
            <a:r>
              <a:rPr sz="2800" spc="-305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45" dirty="0">
                <a:solidFill>
                  <a:srgbClr val="1F487C"/>
                </a:solidFill>
                <a:latin typeface="Geneva"/>
                <a:cs typeface="Geneva"/>
              </a:rPr>
              <a:t>you  </a:t>
            </a:r>
            <a:r>
              <a:rPr sz="2800" spc="-200" dirty="0">
                <a:solidFill>
                  <a:srgbClr val="1F487C"/>
                </a:solidFill>
                <a:latin typeface="Geneva"/>
                <a:cs typeface="Geneva"/>
              </a:rPr>
              <a:t>and </a:t>
            </a:r>
            <a:r>
              <a:rPr sz="2800" spc="-210" dirty="0">
                <a:solidFill>
                  <a:srgbClr val="1F487C"/>
                </a:solidFill>
                <a:latin typeface="Geneva"/>
                <a:cs typeface="Geneva"/>
              </a:rPr>
              <a:t>your </a:t>
            </a:r>
            <a:r>
              <a:rPr sz="2800" spc="-195" dirty="0">
                <a:solidFill>
                  <a:srgbClr val="1F487C"/>
                </a:solidFill>
                <a:latin typeface="Geneva"/>
                <a:cs typeface="Geneva"/>
              </a:rPr>
              <a:t>new</a:t>
            </a:r>
            <a:r>
              <a:rPr sz="2800" spc="-484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40" dirty="0">
                <a:solidFill>
                  <a:srgbClr val="1F487C"/>
                </a:solidFill>
                <a:latin typeface="Geneva"/>
                <a:cs typeface="Geneva"/>
              </a:rPr>
              <a:t>business?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60972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0" dirty="0"/>
              <a:t>Five </a:t>
            </a:r>
            <a:r>
              <a:rPr spc="-105" dirty="0"/>
              <a:t>Key </a:t>
            </a:r>
            <a:r>
              <a:rPr spc="-110" dirty="0"/>
              <a:t>Points </a:t>
            </a:r>
            <a:r>
              <a:rPr spc="-390" dirty="0"/>
              <a:t>to</a:t>
            </a:r>
            <a:r>
              <a:rPr spc="-605" dirty="0"/>
              <a:t> </a:t>
            </a:r>
            <a:r>
              <a:rPr spc="-80" dirty="0"/>
              <a:t>Remember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144953"/>
            <a:ext cx="8623300" cy="472244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9880" marR="5080" indent="-297180">
              <a:lnSpc>
                <a:spcPct val="100000"/>
              </a:lnSpc>
              <a:spcBef>
                <a:spcPts val="1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600" spc="-110" dirty="0">
                <a:solidFill>
                  <a:srgbClr val="122E5A"/>
                </a:solidFill>
                <a:latin typeface="Geneva"/>
                <a:cs typeface="Geneva"/>
              </a:rPr>
              <a:t>organization </a:t>
            </a:r>
            <a:r>
              <a:rPr sz="2600" spc="-195" dirty="0">
                <a:solidFill>
                  <a:srgbClr val="122E5A"/>
                </a:solidFill>
                <a:latin typeface="Geneva"/>
                <a:cs typeface="Geneva"/>
              </a:rPr>
              <a:t>type </a:t>
            </a:r>
            <a:r>
              <a:rPr sz="2600" spc="-125" dirty="0">
                <a:solidFill>
                  <a:srgbClr val="122E5A"/>
                </a:solidFill>
                <a:latin typeface="Geneva"/>
                <a:cs typeface="Geneva"/>
              </a:rPr>
              <a:t>impacts </a:t>
            </a: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how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own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run</a:t>
            </a:r>
            <a:r>
              <a:rPr sz="2600" spc="-43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your 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2600" dirty="0">
              <a:latin typeface="Geneva"/>
              <a:cs typeface="Geneva"/>
            </a:endParaRPr>
          </a:p>
          <a:p>
            <a:pPr marL="309880" marR="523875" indent="-297180">
              <a:lnSpc>
                <a:spcPct val="100000"/>
              </a:lnSpc>
              <a:spcBef>
                <a:spcPts val="59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00" dirty="0">
                <a:solidFill>
                  <a:srgbClr val="122E5A"/>
                </a:solidFill>
                <a:latin typeface="Geneva"/>
                <a:cs typeface="Geneva"/>
              </a:rPr>
              <a:t>Match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your </a:t>
            </a:r>
            <a:r>
              <a:rPr sz="2600" spc="-50" dirty="0">
                <a:solidFill>
                  <a:srgbClr val="122E5A"/>
                </a:solidFill>
                <a:latin typeface="Geneva"/>
                <a:cs typeface="Geneva"/>
              </a:rPr>
              <a:t>legal </a:t>
            </a:r>
            <a:r>
              <a:rPr sz="2600" spc="-165" dirty="0">
                <a:solidFill>
                  <a:srgbClr val="122E5A"/>
                </a:solidFill>
                <a:latin typeface="Geneva"/>
                <a:cs typeface="Geneva"/>
              </a:rPr>
              <a:t>structure </a:t>
            </a:r>
            <a:r>
              <a:rPr sz="2600" spc="-280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needs </a:t>
            </a:r>
            <a:r>
              <a:rPr sz="2600" b="1" spc="-5" dirty="0">
                <a:solidFill>
                  <a:srgbClr val="122E5A"/>
                </a:solidFill>
                <a:latin typeface="Helvetica Neue Condensed"/>
                <a:cs typeface="Helvetica Neue Condensed"/>
              </a:rPr>
              <a:t>i.e.,</a:t>
            </a:r>
            <a:r>
              <a:rPr sz="2600" b="1" spc="-90" dirty="0">
                <a:solidFill>
                  <a:srgbClr val="122E5A"/>
                </a:solidFill>
                <a:latin typeface="Helvetica Neue Condensed"/>
                <a:cs typeface="Helvetica Neue Condensed"/>
              </a:rPr>
              <a:t> </a:t>
            </a:r>
            <a:r>
              <a:rPr sz="2600" spc="-50" dirty="0">
                <a:solidFill>
                  <a:srgbClr val="122E5A"/>
                </a:solidFill>
                <a:latin typeface="Geneva"/>
                <a:cs typeface="Geneva"/>
              </a:rPr>
              <a:t>Tax,  </a:t>
            </a:r>
            <a:r>
              <a:rPr sz="2600" spc="-105" dirty="0">
                <a:solidFill>
                  <a:srgbClr val="122E5A"/>
                </a:solidFill>
                <a:latin typeface="Geneva"/>
                <a:cs typeface="Geneva"/>
              </a:rPr>
              <a:t>Liability, </a:t>
            </a:r>
            <a:r>
              <a:rPr sz="2600" spc="-80" dirty="0">
                <a:solidFill>
                  <a:srgbClr val="122E5A"/>
                </a:solidFill>
                <a:latin typeface="Geneva"/>
                <a:cs typeface="Geneva"/>
              </a:rPr>
              <a:t>Management,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Continuity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600" spc="-3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20" dirty="0">
                <a:solidFill>
                  <a:srgbClr val="122E5A"/>
                </a:solidFill>
                <a:latin typeface="Geneva"/>
                <a:cs typeface="Geneva"/>
              </a:rPr>
              <a:t>Expense</a:t>
            </a:r>
            <a:endParaRPr sz="2600" dirty="0">
              <a:latin typeface="Geneva"/>
              <a:cs typeface="Geneva"/>
            </a:endParaRPr>
          </a:p>
          <a:p>
            <a:pPr marL="309880" marR="10160" indent="-297180">
              <a:lnSpc>
                <a:spcPct val="100000"/>
              </a:lnSpc>
              <a:spcBef>
                <a:spcPts val="6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Most </a:t>
            </a:r>
            <a:r>
              <a:rPr sz="2600" spc="-125" dirty="0">
                <a:solidFill>
                  <a:srgbClr val="122E5A"/>
                </a:solidFill>
                <a:latin typeface="Geneva"/>
                <a:cs typeface="Geneva"/>
              </a:rPr>
              <a:t>common </a:t>
            </a:r>
            <a:r>
              <a:rPr sz="2600" spc="-50" dirty="0">
                <a:solidFill>
                  <a:srgbClr val="122E5A"/>
                </a:solidFill>
                <a:latin typeface="Geneva"/>
                <a:cs typeface="Geneva"/>
              </a:rPr>
              <a:t>small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 </a:t>
            </a:r>
            <a:r>
              <a:rPr sz="2600" spc="-170" dirty="0">
                <a:solidFill>
                  <a:srgbClr val="122E5A"/>
                </a:solidFill>
                <a:latin typeface="Geneva"/>
                <a:cs typeface="Geneva"/>
              </a:rPr>
              <a:t>type: </a:t>
            </a:r>
            <a:r>
              <a:rPr sz="2600" spc="-15" dirty="0">
                <a:solidFill>
                  <a:srgbClr val="122E5A"/>
                </a:solidFill>
                <a:latin typeface="Geneva"/>
                <a:cs typeface="Geneva"/>
              </a:rPr>
              <a:t>Sole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Proprietorship</a:t>
            </a:r>
            <a:r>
              <a:rPr sz="2600" spc="-5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30" dirty="0">
                <a:solidFill>
                  <a:srgbClr val="122E5A"/>
                </a:solidFill>
                <a:latin typeface="Geneva"/>
                <a:cs typeface="Geneva"/>
              </a:rPr>
              <a:t>is 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same </a:t>
            </a:r>
            <a:r>
              <a:rPr sz="2600" spc="-10" dirty="0">
                <a:solidFill>
                  <a:srgbClr val="122E5A"/>
                </a:solidFill>
                <a:latin typeface="Geneva"/>
                <a:cs typeface="Geneva"/>
              </a:rPr>
              <a:t>as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2600" spc="-3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05" dirty="0">
                <a:solidFill>
                  <a:srgbClr val="122E5A"/>
                </a:solidFill>
                <a:latin typeface="Geneva"/>
                <a:cs typeface="Geneva"/>
              </a:rPr>
              <a:t>owner</a:t>
            </a:r>
            <a:endParaRPr sz="2600" dirty="0">
              <a:latin typeface="Geneva"/>
              <a:cs typeface="Geneva"/>
            </a:endParaRPr>
          </a:p>
          <a:p>
            <a:pPr marL="309880" marR="1179830" indent="-297180">
              <a:lnSpc>
                <a:spcPct val="100000"/>
              </a:lnSpc>
              <a:spcBef>
                <a:spcPts val="605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5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2600" spc="-80" dirty="0">
                <a:solidFill>
                  <a:srgbClr val="122E5A"/>
                </a:solidFill>
                <a:latin typeface="Geneva"/>
                <a:cs typeface="Geneva"/>
              </a:rPr>
              <a:t>Partnership </a:t>
            </a:r>
            <a:r>
              <a:rPr sz="2600" spc="-65" dirty="0">
                <a:solidFill>
                  <a:srgbClr val="122E5A"/>
                </a:solidFill>
                <a:latin typeface="Geneva"/>
                <a:cs typeface="Geneva"/>
              </a:rPr>
              <a:t>includes </a:t>
            </a:r>
            <a:r>
              <a:rPr sz="2600" spc="-40" dirty="0">
                <a:solidFill>
                  <a:srgbClr val="122E5A"/>
                </a:solidFill>
                <a:latin typeface="Geneva"/>
                <a:cs typeface="Geneva"/>
              </a:rPr>
              <a:t>pass </a:t>
            </a:r>
            <a:r>
              <a:rPr sz="2600" spc="-150" dirty="0">
                <a:solidFill>
                  <a:srgbClr val="122E5A"/>
                </a:solidFill>
                <a:latin typeface="Geneva"/>
                <a:cs typeface="Geneva"/>
              </a:rPr>
              <a:t>through </a:t>
            </a:r>
            <a:r>
              <a:rPr sz="2600" spc="-145" dirty="0">
                <a:solidFill>
                  <a:srgbClr val="122E5A"/>
                </a:solidFill>
                <a:latin typeface="Geneva"/>
                <a:cs typeface="Geneva"/>
              </a:rPr>
              <a:t>taxation</a:t>
            </a:r>
            <a:r>
              <a:rPr sz="2600" spc="-3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60" dirty="0">
                <a:solidFill>
                  <a:srgbClr val="122E5A"/>
                </a:solidFill>
                <a:latin typeface="Geneva"/>
                <a:cs typeface="Geneva"/>
              </a:rPr>
              <a:t>and  </a:t>
            </a:r>
            <a:r>
              <a:rPr sz="2600" spc="-70" dirty="0">
                <a:solidFill>
                  <a:srgbClr val="122E5A"/>
                </a:solidFill>
                <a:latin typeface="Geneva"/>
                <a:cs typeface="Geneva"/>
              </a:rPr>
              <a:t>personal</a:t>
            </a:r>
            <a:r>
              <a:rPr sz="2600" spc="-16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05" dirty="0">
                <a:solidFill>
                  <a:srgbClr val="122E5A"/>
                </a:solidFill>
                <a:latin typeface="Geneva"/>
                <a:cs typeface="Geneva"/>
              </a:rPr>
              <a:t>liability</a:t>
            </a:r>
            <a:endParaRPr sz="2600" dirty="0">
              <a:latin typeface="Geneva"/>
              <a:cs typeface="Geneva"/>
            </a:endParaRPr>
          </a:p>
          <a:p>
            <a:pPr marL="309880" marR="1290955" indent="-297180">
              <a:lnSpc>
                <a:spcPct val="100000"/>
              </a:lnSpc>
              <a:spcBef>
                <a:spcPts val="600"/>
              </a:spcBef>
              <a:buChar char="•"/>
              <a:tabLst>
                <a:tab pos="309245" algn="l"/>
                <a:tab pos="309880" algn="l"/>
              </a:tabLst>
            </a:pPr>
            <a:r>
              <a:rPr sz="2600" spc="-155" dirty="0">
                <a:solidFill>
                  <a:srgbClr val="122E5A"/>
                </a:solidFill>
                <a:latin typeface="Geneva"/>
                <a:cs typeface="Geneva"/>
              </a:rPr>
              <a:t>A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 plan </a:t>
            </a:r>
            <a:r>
              <a:rPr sz="2600" spc="-30" dirty="0">
                <a:solidFill>
                  <a:srgbClr val="122E5A"/>
                </a:solidFill>
                <a:latin typeface="Geneva"/>
                <a:cs typeface="Geneva"/>
              </a:rPr>
              <a:t>is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2600" spc="-160" dirty="0">
                <a:solidFill>
                  <a:srgbClr val="122E5A"/>
                </a:solidFill>
                <a:latin typeface="Geneva"/>
                <a:cs typeface="Geneva"/>
              </a:rPr>
              <a:t>best </a:t>
            </a:r>
            <a:r>
              <a:rPr sz="2600" spc="-110" dirty="0">
                <a:solidFill>
                  <a:srgbClr val="122E5A"/>
                </a:solidFill>
                <a:latin typeface="Geneva"/>
                <a:cs typeface="Geneva"/>
              </a:rPr>
              <a:t>way </a:t>
            </a:r>
            <a:r>
              <a:rPr sz="2600" spc="-280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2600" spc="-125" dirty="0">
                <a:solidFill>
                  <a:srgbClr val="122E5A"/>
                </a:solidFill>
                <a:latin typeface="Geneva"/>
                <a:cs typeface="Geneva"/>
              </a:rPr>
              <a:t>determine</a:t>
            </a:r>
            <a:r>
              <a:rPr sz="2600" spc="-29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185" dirty="0">
                <a:solidFill>
                  <a:srgbClr val="122E5A"/>
                </a:solidFill>
                <a:latin typeface="Geneva"/>
                <a:cs typeface="Geneva"/>
              </a:rPr>
              <a:t>the  </a:t>
            </a:r>
            <a:r>
              <a:rPr sz="2600" spc="-95" dirty="0">
                <a:solidFill>
                  <a:srgbClr val="122E5A"/>
                </a:solidFill>
                <a:latin typeface="Geneva"/>
                <a:cs typeface="Geneva"/>
              </a:rPr>
              <a:t>organizational </a:t>
            </a:r>
            <a:r>
              <a:rPr sz="2600" spc="-165" dirty="0">
                <a:solidFill>
                  <a:srgbClr val="122E5A"/>
                </a:solidFill>
                <a:latin typeface="Geneva"/>
                <a:cs typeface="Geneva"/>
              </a:rPr>
              <a:t>structure right </a:t>
            </a:r>
            <a:r>
              <a:rPr sz="2600" spc="-190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2600" spc="-130" dirty="0">
                <a:solidFill>
                  <a:srgbClr val="122E5A"/>
                </a:solidFill>
                <a:latin typeface="Geneva"/>
                <a:cs typeface="Geneva"/>
              </a:rPr>
              <a:t>your</a:t>
            </a:r>
            <a:r>
              <a:rPr sz="2600" spc="-114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600" spc="-55" dirty="0">
                <a:solidFill>
                  <a:srgbClr val="122E5A"/>
                </a:solidFill>
                <a:latin typeface="Geneva"/>
                <a:cs typeface="Geneva"/>
              </a:rPr>
              <a:t>business</a:t>
            </a:r>
            <a:endParaRPr sz="2600" dirty="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1981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Summary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9072" y="1043685"/>
            <a:ext cx="6688455" cy="266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0520" indent="-337820">
              <a:lnSpc>
                <a:spcPct val="100000"/>
              </a:lnSpc>
              <a:spcBef>
                <a:spcPts val="100"/>
              </a:spcBef>
              <a:buChar char="•"/>
              <a:tabLst>
                <a:tab pos="350520" algn="l"/>
                <a:tab pos="351155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100" dirty="0">
                <a:solidFill>
                  <a:srgbClr val="122E5A"/>
                </a:solidFill>
                <a:latin typeface="Geneva"/>
                <a:cs typeface="Geneva"/>
              </a:rPr>
              <a:t>final </a:t>
            </a:r>
            <a:r>
              <a:rPr sz="3000" spc="-125" dirty="0">
                <a:solidFill>
                  <a:srgbClr val="122E5A"/>
                </a:solidFill>
                <a:latin typeface="Geneva"/>
                <a:cs typeface="Geneva"/>
              </a:rPr>
              <a:t>questions 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do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</a:t>
            </a:r>
            <a:r>
              <a:rPr sz="3000" spc="-40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have?</a:t>
            </a:r>
            <a:endParaRPr sz="300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75"/>
              </a:spcBef>
              <a:buClr>
                <a:srgbClr val="122E5A"/>
              </a:buClr>
              <a:buFont typeface="Geneva"/>
              <a:buChar char="•"/>
            </a:pPr>
            <a:endParaRPr sz="2900">
              <a:latin typeface="Times"/>
              <a:cs typeface="Times"/>
            </a:endParaRPr>
          </a:p>
          <a:p>
            <a:pPr marL="350520" indent="-337820">
              <a:lnSpc>
                <a:spcPct val="100000"/>
              </a:lnSpc>
              <a:buChar char="•"/>
              <a:tabLst>
                <a:tab pos="350520" algn="l"/>
                <a:tab pos="351155" algn="l"/>
              </a:tabLst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85" dirty="0">
                <a:solidFill>
                  <a:srgbClr val="122E5A"/>
                </a:solidFill>
                <a:latin typeface="Geneva"/>
                <a:cs typeface="Geneva"/>
              </a:rPr>
              <a:t>have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</a:t>
            </a:r>
            <a:r>
              <a:rPr sz="3000" spc="-31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learned?</a:t>
            </a:r>
            <a:endParaRPr sz="300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65"/>
              </a:spcBef>
              <a:buClr>
                <a:srgbClr val="122E5A"/>
              </a:buClr>
              <a:buFont typeface="Geneva"/>
              <a:buChar char="•"/>
            </a:pPr>
            <a:endParaRPr sz="2900">
              <a:latin typeface="Times"/>
              <a:cs typeface="Times"/>
            </a:endParaRPr>
          </a:p>
          <a:p>
            <a:pPr marL="350520" indent="-337820">
              <a:lnSpc>
                <a:spcPct val="100000"/>
              </a:lnSpc>
              <a:buChar char="•"/>
              <a:tabLst>
                <a:tab pos="350520" algn="l"/>
                <a:tab pos="351155" algn="l"/>
              </a:tabLst>
            </a:pP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How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would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evaluate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</a:t>
            </a:r>
            <a:r>
              <a:rPr sz="3000" spc="-54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20" dirty="0">
                <a:solidFill>
                  <a:srgbClr val="122E5A"/>
                </a:solidFill>
                <a:latin typeface="Geneva"/>
                <a:cs typeface="Geneva"/>
              </a:rPr>
              <a:t>training?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705600" y="4038600"/>
            <a:ext cx="2063496" cy="1609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5" dirty="0"/>
              <a:t>Conc</a:t>
            </a:r>
            <a:r>
              <a:rPr spc="-15" dirty="0"/>
              <a:t>l</a:t>
            </a:r>
            <a:r>
              <a:rPr spc="-95" dirty="0"/>
              <a:t>usion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07890"/>
            <a:ext cx="7459345" cy="2503170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55"/>
              </a:spcBef>
            </a:pPr>
            <a:r>
              <a:rPr sz="3000" spc="-25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80" dirty="0">
                <a:solidFill>
                  <a:srgbClr val="122E5A"/>
                </a:solidFill>
                <a:latin typeface="Geneva"/>
                <a:cs typeface="Geneva"/>
              </a:rPr>
              <a:t>learned</a:t>
            </a:r>
            <a:r>
              <a:rPr sz="3000" spc="-35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60" dirty="0">
                <a:solidFill>
                  <a:srgbClr val="122E5A"/>
                </a:solidFill>
                <a:latin typeface="Geneva"/>
                <a:cs typeface="Geneva"/>
              </a:rPr>
              <a:t>about:</a:t>
            </a:r>
            <a:endParaRPr sz="30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30" dirty="0">
                <a:solidFill>
                  <a:srgbClr val="001F5F"/>
                </a:solidFill>
                <a:latin typeface="Geneva"/>
                <a:cs typeface="Geneva"/>
              </a:rPr>
              <a:t>Five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organizational 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types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(legal</a:t>
            </a:r>
            <a:r>
              <a:rPr sz="2800" spc="-3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structures)</a:t>
            </a:r>
            <a:endParaRPr sz="2800">
              <a:latin typeface="Geneva"/>
              <a:cs typeface="Geneva"/>
            </a:endParaRPr>
          </a:p>
          <a:p>
            <a:pPr marL="756285" marR="681990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Their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characteristics,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advantages,</a:t>
            </a:r>
            <a:r>
              <a:rPr sz="2800" spc="-30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disadvantages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Choosing </a:t>
            </a:r>
            <a:r>
              <a:rPr sz="2800" spc="-40" dirty="0">
                <a:solidFill>
                  <a:srgbClr val="001F5F"/>
                </a:solidFill>
                <a:latin typeface="Geneva"/>
                <a:cs typeface="Geneva"/>
              </a:rPr>
              <a:t>an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organizational</a:t>
            </a:r>
            <a:r>
              <a:rPr sz="2800" spc="-34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215" dirty="0">
                <a:solidFill>
                  <a:srgbClr val="001F5F"/>
                </a:solidFill>
                <a:latin typeface="Geneva"/>
                <a:cs typeface="Geneva"/>
              </a:rPr>
              <a:t>type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19310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Welcome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50334" y="1920366"/>
            <a:ext cx="2889885" cy="2007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4984">
              <a:lnSpc>
                <a:spcPct val="100000"/>
              </a:lnSpc>
              <a:spcBef>
                <a:spcPts val="1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spc="-105" dirty="0">
                <a:solidFill>
                  <a:srgbClr val="122E5A"/>
                </a:solidFill>
                <a:latin typeface="Geneva"/>
                <a:cs typeface="Geneva"/>
              </a:rPr>
              <a:t>Agenda</a:t>
            </a:r>
            <a:endParaRPr sz="3000">
              <a:latin typeface="Geneva"/>
              <a:cs typeface="Geneva"/>
            </a:endParaRPr>
          </a:p>
          <a:p>
            <a:pPr marL="527685" indent="-514984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spc="-55" dirty="0">
                <a:solidFill>
                  <a:srgbClr val="122E5A"/>
                </a:solidFill>
                <a:latin typeface="Geneva"/>
                <a:cs typeface="Geneva"/>
              </a:rPr>
              <a:t>Ground</a:t>
            </a:r>
            <a:r>
              <a:rPr sz="3000" spc="-229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25" dirty="0">
                <a:solidFill>
                  <a:srgbClr val="122E5A"/>
                </a:solidFill>
                <a:latin typeface="Geneva"/>
                <a:cs typeface="Geneva"/>
              </a:rPr>
              <a:t>Rules</a:t>
            </a:r>
            <a:endParaRPr sz="3000">
              <a:latin typeface="Geneva"/>
              <a:cs typeface="Geneva"/>
            </a:endParaRPr>
          </a:p>
          <a:p>
            <a:pPr marL="527685" indent="-514984">
              <a:lnSpc>
                <a:spcPct val="100000"/>
              </a:lnSpc>
              <a:spcBef>
                <a:spcPts val="2400"/>
              </a:spcBef>
              <a:buAutoNum type="arabicPeriod"/>
              <a:tabLst>
                <a:tab pos="527685" algn="l"/>
                <a:tab pos="528320" algn="l"/>
              </a:tabLst>
            </a:pP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Introductions</a:t>
            </a:r>
            <a:endParaRPr sz="30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" y="1524000"/>
            <a:ext cx="3810000" cy="3810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21596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45" dirty="0"/>
              <a:t>Objectives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1118362"/>
            <a:ext cx="7943850" cy="40062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spc="-170" dirty="0">
                <a:solidFill>
                  <a:srgbClr val="122E5A"/>
                </a:solidFill>
                <a:latin typeface="Geneva"/>
                <a:cs typeface="Geneva"/>
              </a:rPr>
              <a:t>Identify </a:t>
            </a:r>
            <a:r>
              <a:rPr sz="3200" spc="-90" dirty="0">
                <a:solidFill>
                  <a:srgbClr val="122E5A"/>
                </a:solidFill>
                <a:latin typeface="Geneva"/>
                <a:cs typeface="Geneva"/>
              </a:rPr>
              <a:t>general </a:t>
            </a:r>
            <a:r>
              <a:rPr sz="3200" spc="-140" dirty="0">
                <a:solidFill>
                  <a:srgbClr val="122E5A"/>
                </a:solidFill>
                <a:latin typeface="Geneva"/>
                <a:cs typeface="Geneva"/>
              </a:rPr>
              <a:t>characteristics,</a:t>
            </a:r>
            <a:r>
              <a:rPr sz="3200" spc="-33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200" spc="-120" dirty="0">
                <a:solidFill>
                  <a:srgbClr val="122E5A"/>
                </a:solidFill>
                <a:latin typeface="Geneva"/>
                <a:cs typeface="Geneva"/>
              </a:rPr>
              <a:t>advantages,  </a:t>
            </a:r>
            <a:r>
              <a:rPr sz="3200" spc="-80" dirty="0">
                <a:solidFill>
                  <a:srgbClr val="122E5A"/>
                </a:solidFill>
                <a:latin typeface="Geneva"/>
                <a:cs typeface="Geneva"/>
              </a:rPr>
              <a:t>and </a:t>
            </a:r>
            <a:r>
              <a:rPr sz="3200" spc="-114" dirty="0">
                <a:solidFill>
                  <a:srgbClr val="122E5A"/>
                </a:solidFill>
                <a:latin typeface="Geneva"/>
                <a:cs typeface="Geneva"/>
              </a:rPr>
              <a:t>disadvantages </a:t>
            </a:r>
            <a:r>
              <a:rPr sz="3200" spc="-260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200" spc="-75" dirty="0">
                <a:solidFill>
                  <a:srgbClr val="122E5A"/>
                </a:solidFill>
                <a:latin typeface="Geneva"/>
                <a:cs typeface="Geneva"/>
              </a:rPr>
              <a:t>each </a:t>
            </a:r>
            <a:r>
              <a:rPr sz="3200" spc="-260" dirty="0">
                <a:solidFill>
                  <a:srgbClr val="122E5A"/>
                </a:solidFill>
                <a:latin typeface="Geneva"/>
                <a:cs typeface="Geneva"/>
              </a:rPr>
              <a:t>of </a:t>
            </a:r>
            <a:r>
              <a:rPr sz="3200" spc="-155" dirty="0">
                <a:solidFill>
                  <a:srgbClr val="122E5A"/>
                </a:solidFill>
                <a:latin typeface="Geneva"/>
                <a:cs typeface="Geneva"/>
              </a:rPr>
              <a:t>these  </a:t>
            </a:r>
            <a:r>
              <a:rPr sz="3200" spc="-120" dirty="0">
                <a:solidFill>
                  <a:srgbClr val="122E5A"/>
                </a:solidFill>
                <a:latin typeface="Geneva"/>
                <a:cs typeface="Geneva"/>
              </a:rPr>
              <a:t>organizational </a:t>
            </a:r>
            <a:r>
              <a:rPr sz="3200" spc="-200" dirty="0">
                <a:solidFill>
                  <a:srgbClr val="122E5A"/>
                </a:solidFill>
                <a:latin typeface="Geneva"/>
                <a:cs typeface="Geneva"/>
              </a:rPr>
              <a:t>types </a:t>
            </a:r>
            <a:r>
              <a:rPr sz="3200" spc="-229" dirty="0">
                <a:solidFill>
                  <a:srgbClr val="122E5A"/>
                </a:solidFill>
                <a:latin typeface="Geneva"/>
                <a:cs typeface="Geneva"/>
              </a:rPr>
              <a:t>for </a:t>
            </a:r>
            <a:r>
              <a:rPr sz="32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200" spc="-260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200" spc="-65" dirty="0">
                <a:solidFill>
                  <a:srgbClr val="122E5A"/>
                </a:solidFill>
                <a:latin typeface="Geneva"/>
                <a:cs typeface="Geneva"/>
              </a:rPr>
              <a:t>businesses:</a:t>
            </a:r>
            <a:endParaRPr sz="32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15"/>
              </a:spcBef>
              <a:buChar char="•"/>
              <a:tabLst>
                <a:tab pos="756920" algn="l"/>
              </a:tabLst>
            </a:pPr>
            <a:r>
              <a:rPr sz="2800" spc="-20" dirty="0">
                <a:solidFill>
                  <a:srgbClr val="001F5F"/>
                </a:solidFill>
                <a:latin typeface="Geneva"/>
                <a:cs typeface="Geneva"/>
              </a:rPr>
              <a:t>Sole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Proprietorship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Partnerships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Limited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Liability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Company</a:t>
            </a:r>
            <a:r>
              <a:rPr sz="2800" spc="-19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(LLC)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C-corporation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S-corporation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14800" y="2286000"/>
            <a:ext cx="4953000" cy="3911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44500" y="356361"/>
            <a:ext cx="42697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175" dirty="0">
                <a:solidFill>
                  <a:srgbClr val="C1951C"/>
                </a:solidFill>
                <a:latin typeface="Geneva"/>
                <a:cs typeface="Geneva"/>
              </a:rPr>
              <a:t>What </a:t>
            </a:r>
            <a:r>
              <a:rPr sz="3600" spc="-55" dirty="0">
                <a:solidFill>
                  <a:srgbClr val="C1951C"/>
                </a:solidFill>
                <a:latin typeface="Geneva"/>
                <a:cs typeface="Geneva"/>
              </a:rPr>
              <a:t>Do </a:t>
            </a:r>
            <a:r>
              <a:rPr sz="3600" spc="-25" dirty="0">
                <a:solidFill>
                  <a:srgbClr val="C1951C"/>
                </a:solidFill>
                <a:latin typeface="Geneva"/>
                <a:cs typeface="Geneva"/>
              </a:rPr>
              <a:t>You</a:t>
            </a:r>
            <a:r>
              <a:rPr sz="3600" spc="-450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3600" spc="-105" dirty="0">
                <a:solidFill>
                  <a:srgbClr val="C1951C"/>
                </a:solidFill>
                <a:latin typeface="Geneva"/>
                <a:cs typeface="Geneva"/>
              </a:rPr>
              <a:t>Know?</a:t>
            </a:r>
            <a:endParaRPr sz="3600">
              <a:latin typeface="Geneva"/>
              <a:cs typeface="Genev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20700" y="2110866"/>
            <a:ext cx="5888355" cy="1397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do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you </a:t>
            </a:r>
            <a:r>
              <a:rPr sz="3000" spc="-135" dirty="0">
                <a:solidFill>
                  <a:srgbClr val="122E5A"/>
                </a:solidFill>
                <a:latin typeface="Geneva"/>
                <a:cs typeface="Geneva"/>
              </a:rPr>
              <a:t>know </a:t>
            </a:r>
            <a:r>
              <a:rPr sz="3000" spc="-155" dirty="0">
                <a:solidFill>
                  <a:srgbClr val="122E5A"/>
                </a:solidFill>
                <a:latin typeface="Geneva"/>
                <a:cs typeface="Geneva"/>
              </a:rPr>
              <a:t>or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want </a:t>
            </a:r>
            <a:r>
              <a:rPr sz="3000" spc="-330" dirty="0">
                <a:solidFill>
                  <a:srgbClr val="122E5A"/>
                </a:solidFill>
                <a:latin typeface="Geneva"/>
                <a:cs typeface="Geneva"/>
              </a:rPr>
              <a:t>to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learn  </a:t>
            </a:r>
            <a:r>
              <a:rPr sz="3000" spc="-180" dirty="0">
                <a:solidFill>
                  <a:srgbClr val="122E5A"/>
                </a:solidFill>
                <a:latin typeface="Geneva"/>
                <a:cs typeface="Geneva"/>
              </a:rPr>
              <a:t>about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organizational </a:t>
            </a:r>
            <a:r>
              <a:rPr sz="3000" spc="-195" dirty="0">
                <a:solidFill>
                  <a:srgbClr val="122E5A"/>
                </a:solidFill>
                <a:latin typeface="Geneva"/>
                <a:cs typeface="Geneva"/>
              </a:rPr>
              <a:t>types </a:t>
            </a:r>
            <a:r>
              <a:rPr sz="3000" spc="-220" dirty="0">
                <a:solidFill>
                  <a:srgbClr val="122E5A"/>
                </a:solidFill>
                <a:latin typeface="Geneva"/>
                <a:cs typeface="Geneva"/>
              </a:rPr>
              <a:t>for 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small</a:t>
            </a:r>
            <a:r>
              <a:rPr sz="3000" spc="-18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60" dirty="0">
                <a:solidFill>
                  <a:srgbClr val="122E5A"/>
                </a:solidFill>
                <a:latin typeface="Geneva"/>
                <a:cs typeface="Geneva"/>
              </a:rPr>
              <a:t>businesses?</a:t>
            </a:r>
            <a:endParaRPr sz="30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34467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10" dirty="0"/>
              <a:t>Organizational</a:t>
            </a:r>
            <a:r>
              <a:rPr spc="-254" dirty="0"/>
              <a:t> </a:t>
            </a:r>
            <a:r>
              <a:rPr spc="-130" dirty="0"/>
              <a:t>Types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967485"/>
            <a:ext cx="7576184" cy="34563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What </a:t>
            </a:r>
            <a:r>
              <a:rPr sz="3000" spc="-75" dirty="0">
                <a:solidFill>
                  <a:srgbClr val="122E5A"/>
                </a:solidFill>
                <a:latin typeface="Geneva"/>
                <a:cs typeface="Geneva"/>
              </a:rPr>
              <a:t>are </a:t>
            </a:r>
            <a:r>
              <a:rPr sz="3000" spc="-215" dirty="0">
                <a:solidFill>
                  <a:srgbClr val="122E5A"/>
                </a:solidFill>
                <a:latin typeface="Geneva"/>
                <a:cs typeface="Geneva"/>
              </a:rPr>
              <a:t>the </a:t>
            </a:r>
            <a:r>
              <a:rPr sz="3000" spc="-335" dirty="0">
                <a:solidFill>
                  <a:srgbClr val="122E5A"/>
                </a:solidFill>
                <a:latin typeface="Geneva"/>
                <a:cs typeface="Geneva"/>
              </a:rPr>
              <a:t>5 </a:t>
            </a:r>
            <a:r>
              <a:rPr sz="3000" spc="-150" dirty="0">
                <a:solidFill>
                  <a:srgbClr val="122E5A"/>
                </a:solidFill>
                <a:latin typeface="Geneva"/>
                <a:cs typeface="Geneva"/>
              </a:rPr>
              <a:t>common </a:t>
            </a:r>
            <a:r>
              <a:rPr sz="3000" spc="-114" dirty="0">
                <a:solidFill>
                  <a:srgbClr val="122E5A"/>
                </a:solidFill>
                <a:latin typeface="Geneva"/>
                <a:cs typeface="Geneva"/>
              </a:rPr>
              <a:t>organizational</a:t>
            </a:r>
            <a:r>
              <a:rPr sz="3000" spc="-14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190" dirty="0">
                <a:solidFill>
                  <a:srgbClr val="122E5A"/>
                </a:solidFill>
                <a:latin typeface="Geneva"/>
                <a:cs typeface="Geneva"/>
              </a:rPr>
              <a:t>types  </a:t>
            </a:r>
            <a:r>
              <a:rPr sz="3000" spc="-110" dirty="0">
                <a:solidFill>
                  <a:srgbClr val="122E5A"/>
                </a:solidFill>
                <a:latin typeface="Geneva"/>
                <a:cs typeface="Geneva"/>
              </a:rPr>
              <a:t>(also </a:t>
            </a:r>
            <a:r>
              <a:rPr sz="3000" spc="-70" dirty="0">
                <a:solidFill>
                  <a:srgbClr val="122E5A"/>
                </a:solidFill>
                <a:latin typeface="Geneva"/>
                <a:cs typeface="Geneva"/>
              </a:rPr>
              <a:t>called </a:t>
            </a:r>
            <a:r>
              <a:rPr sz="3000" spc="-130" dirty="0">
                <a:solidFill>
                  <a:srgbClr val="122E5A"/>
                </a:solidFill>
                <a:latin typeface="Geneva"/>
                <a:cs typeface="Geneva"/>
              </a:rPr>
              <a:t>“legal</a:t>
            </a:r>
            <a:r>
              <a:rPr sz="3000" spc="-40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3000" spc="-204" dirty="0">
                <a:solidFill>
                  <a:srgbClr val="122E5A"/>
                </a:solidFill>
                <a:latin typeface="Geneva"/>
                <a:cs typeface="Geneva"/>
              </a:rPr>
              <a:t>structures”)?</a:t>
            </a:r>
            <a:endParaRPr sz="30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10"/>
              </a:spcBef>
              <a:buChar char="•"/>
              <a:tabLst>
                <a:tab pos="756920" algn="l"/>
              </a:tabLst>
            </a:pPr>
            <a:r>
              <a:rPr sz="2800" spc="-20" dirty="0">
                <a:solidFill>
                  <a:srgbClr val="001F5F"/>
                </a:solidFill>
                <a:latin typeface="Geneva"/>
                <a:cs typeface="Geneva"/>
              </a:rPr>
              <a:t>Sole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Proprietorship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Partnership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(general,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limited, 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&amp;</a:t>
            </a:r>
            <a:r>
              <a:rPr sz="2800" spc="-3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LLP)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Limited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Liability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Company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(LLC)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C-corporation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S-corporation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425690" y="5743143"/>
            <a:ext cx="13589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70" dirty="0">
                <a:solidFill>
                  <a:srgbClr val="001F5F"/>
                </a:solidFill>
                <a:latin typeface="Geneva"/>
                <a:cs typeface="Geneva"/>
              </a:rPr>
              <a:t>Continued</a:t>
            </a:r>
            <a:r>
              <a:rPr sz="1800" spc="-14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1800" spc="-55" dirty="0">
                <a:solidFill>
                  <a:srgbClr val="001F5F"/>
                </a:solidFill>
                <a:latin typeface="Geneva"/>
                <a:cs typeface="Geneva"/>
              </a:rPr>
              <a:t>…</a:t>
            </a:r>
            <a:endParaRPr sz="1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7885"/>
            <a:ext cx="7575550" cy="48133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950" spc="-95" dirty="0"/>
              <a:t>Factors </a:t>
            </a:r>
            <a:r>
              <a:rPr sz="2950" spc="-200" dirty="0"/>
              <a:t>for </a:t>
            </a:r>
            <a:r>
              <a:rPr sz="2950" spc="-45" dirty="0"/>
              <a:t>Choosing </a:t>
            </a:r>
            <a:r>
              <a:rPr sz="2950" spc="-20" dirty="0"/>
              <a:t>an </a:t>
            </a:r>
            <a:r>
              <a:rPr sz="2950" spc="-75" dirty="0"/>
              <a:t>Organizational</a:t>
            </a:r>
            <a:r>
              <a:rPr sz="2950" spc="-375" dirty="0"/>
              <a:t> </a:t>
            </a:r>
            <a:r>
              <a:rPr sz="2950" spc="-105" dirty="0"/>
              <a:t>Type</a:t>
            </a:r>
            <a:endParaRPr sz="2950"/>
          </a:p>
        </p:txBody>
      </p:sp>
      <p:sp>
        <p:nvSpPr>
          <p:cNvPr id="4" name="object 4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502410"/>
            <a:ext cx="7835900" cy="41713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9085" marR="536575" indent="-286385">
              <a:lnSpc>
                <a:spcPct val="100000"/>
              </a:lnSpc>
              <a:spcBef>
                <a:spcPts val="95"/>
              </a:spcBef>
              <a:buChar char="•"/>
              <a:tabLst>
                <a:tab pos="299720" algn="l"/>
              </a:tabLst>
            </a:pP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Taxation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50" dirty="0">
                <a:solidFill>
                  <a:srgbClr val="001F5F"/>
                </a:solidFill>
                <a:latin typeface="Geneva"/>
                <a:cs typeface="Geneva"/>
              </a:rPr>
              <a:t>Taxes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on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profits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are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paid</a:t>
            </a:r>
            <a:r>
              <a:rPr sz="2800" spc="-65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through 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personal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tax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returns 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except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for</a:t>
            </a:r>
            <a:r>
              <a:rPr sz="2800" spc="-26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corporations</a:t>
            </a:r>
            <a:endParaRPr sz="2800">
              <a:latin typeface="Geneva"/>
              <a:cs typeface="Geneva"/>
            </a:endParaRPr>
          </a:p>
          <a:p>
            <a:pPr marL="299085" marR="825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Liability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35" dirty="0">
                <a:solidFill>
                  <a:srgbClr val="001F5F"/>
                </a:solidFill>
                <a:latin typeface="Geneva"/>
                <a:cs typeface="Geneva"/>
              </a:rPr>
              <a:t>Risk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Responsibility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harm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 </a:t>
            </a: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another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person </a:t>
            </a:r>
            <a:r>
              <a:rPr sz="2800" spc="-150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165" dirty="0">
                <a:solidFill>
                  <a:srgbClr val="001F5F"/>
                </a:solidFill>
                <a:latin typeface="Geneva"/>
                <a:cs typeface="Geneva"/>
              </a:rPr>
              <a:t>property,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or 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contract</a:t>
            </a:r>
            <a:r>
              <a:rPr sz="2800" spc="-21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disputes</a:t>
            </a:r>
            <a:endParaRPr sz="2800">
              <a:latin typeface="Geneva"/>
              <a:cs typeface="Geneva"/>
            </a:endParaRPr>
          </a:p>
          <a:p>
            <a:pPr marL="2990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Management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Decision-making</a:t>
            </a:r>
            <a:r>
              <a:rPr sz="2800" spc="-41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authority</a:t>
            </a:r>
            <a:endParaRPr sz="2800">
              <a:latin typeface="Geneva"/>
              <a:cs typeface="Geneva"/>
            </a:endParaRPr>
          </a:p>
          <a:p>
            <a:pPr marL="299085" marR="5080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2997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Continuity </a:t>
            </a:r>
            <a:r>
              <a:rPr sz="2800" spc="-65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Transferability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How </a:t>
            </a:r>
            <a:r>
              <a:rPr sz="2800" spc="5" dirty="0">
                <a:solidFill>
                  <a:srgbClr val="001F5F"/>
                </a:solidFill>
                <a:latin typeface="Geneva"/>
                <a:cs typeface="Geneva"/>
              </a:rPr>
              <a:t>a</a:t>
            </a:r>
            <a:r>
              <a:rPr sz="2800" spc="-5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 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persists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30" dirty="0">
                <a:solidFill>
                  <a:srgbClr val="001F5F"/>
                </a:solidFill>
                <a:latin typeface="Geneva"/>
                <a:cs typeface="Geneva"/>
              </a:rPr>
              <a:t>how </a:t>
            </a:r>
            <a:r>
              <a:rPr sz="2800" spc="-254" dirty="0">
                <a:solidFill>
                  <a:srgbClr val="001F5F"/>
                </a:solidFill>
                <a:latin typeface="Geneva"/>
                <a:cs typeface="Geneva"/>
              </a:rPr>
              <a:t>it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is</a:t>
            </a:r>
            <a:r>
              <a:rPr sz="2800" spc="-2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85" dirty="0">
                <a:solidFill>
                  <a:srgbClr val="001F5F"/>
                </a:solidFill>
                <a:latin typeface="Geneva"/>
                <a:cs typeface="Geneva"/>
              </a:rPr>
              <a:t>sold</a:t>
            </a:r>
            <a:endParaRPr sz="2800">
              <a:latin typeface="Geneva"/>
              <a:cs typeface="Geneva"/>
            </a:endParaRPr>
          </a:p>
          <a:p>
            <a:pPr marL="299085" marR="1631314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299720" algn="l"/>
              </a:tabLst>
            </a:pPr>
            <a:r>
              <a:rPr sz="2800" spc="-25" dirty="0">
                <a:solidFill>
                  <a:srgbClr val="001F5F"/>
                </a:solidFill>
                <a:latin typeface="Geneva"/>
                <a:cs typeface="Geneva"/>
              </a:rPr>
              <a:t>Expense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Formality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Costs,</a:t>
            </a:r>
            <a:r>
              <a:rPr sz="2800" spc="-70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legal 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responsibility, </a:t>
            </a:r>
            <a:r>
              <a:rPr sz="2800" spc="-100" dirty="0">
                <a:solidFill>
                  <a:srgbClr val="001F5F"/>
                </a:solidFill>
                <a:latin typeface="Geneva"/>
                <a:cs typeface="Geneva"/>
              </a:rPr>
              <a:t>degree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</a:t>
            </a:r>
            <a:r>
              <a:rPr sz="2800" spc="-28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complexity</a:t>
            </a:r>
            <a:endParaRPr sz="2800">
              <a:latin typeface="Geneva"/>
              <a:cs typeface="Genev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44500" y="357886"/>
            <a:ext cx="7112634" cy="46482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850" spc="-40" dirty="0">
                <a:solidFill>
                  <a:srgbClr val="C1951C"/>
                </a:solidFill>
                <a:latin typeface="Geneva"/>
                <a:cs typeface="Geneva"/>
              </a:rPr>
              <a:t>Discussion </a:t>
            </a:r>
            <a:r>
              <a:rPr sz="2850" spc="-90" dirty="0">
                <a:solidFill>
                  <a:srgbClr val="C1951C"/>
                </a:solidFill>
                <a:latin typeface="Geneva"/>
                <a:cs typeface="Geneva"/>
              </a:rPr>
              <a:t>Point </a:t>
            </a:r>
            <a:r>
              <a:rPr sz="2850" spc="-225" dirty="0">
                <a:solidFill>
                  <a:srgbClr val="C1951C"/>
                </a:solidFill>
                <a:latin typeface="Geneva"/>
                <a:cs typeface="Geneva"/>
              </a:rPr>
              <a:t>#1: </a:t>
            </a:r>
            <a:r>
              <a:rPr sz="2850" spc="-75" dirty="0">
                <a:solidFill>
                  <a:srgbClr val="C1951C"/>
                </a:solidFill>
                <a:latin typeface="Geneva"/>
                <a:cs typeface="Geneva"/>
              </a:rPr>
              <a:t>Organizational</a:t>
            </a:r>
            <a:r>
              <a:rPr sz="2850" spc="-295" dirty="0">
                <a:solidFill>
                  <a:srgbClr val="C1951C"/>
                </a:solidFill>
                <a:latin typeface="Geneva"/>
                <a:cs typeface="Geneva"/>
              </a:rPr>
              <a:t> </a:t>
            </a:r>
            <a:r>
              <a:rPr sz="2850" spc="-95" dirty="0">
                <a:solidFill>
                  <a:srgbClr val="C1951C"/>
                </a:solidFill>
                <a:latin typeface="Geneva"/>
                <a:cs typeface="Geneva"/>
              </a:rPr>
              <a:t>Factors</a:t>
            </a:r>
            <a:endParaRPr sz="2850">
              <a:latin typeface="Geneva"/>
              <a:cs typeface="Genev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2895600"/>
            <a:ext cx="1620012" cy="27142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073401" y="2501264"/>
            <a:ext cx="6304915" cy="833119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5080">
              <a:lnSpc>
                <a:spcPts val="3000"/>
              </a:lnSpc>
              <a:spcBef>
                <a:spcPts val="495"/>
              </a:spcBef>
            </a:pPr>
            <a:r>
              <a:rPr sz="2800" spc="-175" dirty="0">
                <a:solidFill>
                  <a:srgbClr val="1F487C"/>
                </a:solidFill>
                <a:latin typeface="Geneva"/>
                <a:cs typeface="Geneva"/>
              </a:rPr>
              <a:t>Which </a:t>
            </a:r>
            <a:r>
              <a:rPr sz="2800" spc="-200" dirty="0">
                <a:solidFill>
                  <a:srgbClr val="1F487C"/>
                </a:solidFill>
                <a:latin typeface="Geneva"/>
                <a:cs typeface="Geneva"/>
              </a:rPr>
              <a:t>organizational </a:t>
            </a:r>
            <a:r>
              <a:rPr sz="2800" spc="-254" dirty="0">
                <a:solidFill>
                  <a:srgbClr val="1F487C"/>
                </a:solidFill>
                <a:latin typeface="Geneva"/>
                <a:cs typeface="Geneva"/>
              </a:rPr>
              <a:t>factors </a:t>
            </a:r>
            <a:r>
              <a:rPr sz="2800" spc="-235" dirty="0">
                <a:solidFill>
                  <a:srgbClr val="1F487C"/>
                </a:solidFill>
                <a:latin typeface="Geneva"/>
                <a:cs typeface="Geneva"/>
              </a:rPr>
              <a:t>have the</a:t>
            </a:r>
            <a:r>
              <a:rPr sz="2800" spc="-615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85" dirty="0">
                <a:solidFill>
                  <a:srgbClr val="1F487C"/>
                </a:solidFill>
                <a:latin typeface="Geneva"/>
                <a:cs typeface="Geneva"/>
              </a:rPr>
              <a:t>most  </a:t>
            </a:r>
            <a:r>
              <a:rPr sz="2800" spc="-235" dirty="0">
                <a:solidFill>
                  <a:srgbClr val="1F487C"/>
                </a:solidFill>
                <a:latin typeface="Geneva"/>
                <a:cs typeface="Geneva"/>
              </a:rPr>
              <a:t>impact </a:t>
            </a:r>
            <a:r>
              <a:rPr sz="2800" spc="-200" dirty="0">
                <a:solidFill>
                  <a:srgbClr val="1F487C"/>
                </a:solidFill>
                <a:latin typeface="Geneva"/>
                <a:cs typeface="Geneva"/>
              </a:rPr>
              <a:t>on </a:t>
            </a:r>
            <a:r>
              <a:rPr sz="2800" spc="-210" dirty="0">
                <a:solidFill>
                  <a:srgbClr val="1F487C"/>
                </a:solidFill>
                <a:latin typeface="Geneva"/>
                <a:cs typeface="Geneva"/>
              </a:rPr>
              <a:t>your</a:t>
            </a:r>
            <a:r>
              <a:rPr sz="2800" spc="-440" dirty="0">
                <a:solidFill>
                  <a:srgbClr val="1F487C"/>
                </a:solidFill>
                <a:latin typeface="Geneva"/>
                <a:cs typeface="Geneva"/>
              </a:rPr>
              <a:t> </a:t>
            </a:r>
            <a:r>
              <a:rPr sz="2800" spc="-240" dirty="0">
                <a:solidFill>
                  <a:srgbClr val="1F487C"/>
                </a:solidFill>
                <a:latin typeface="Geneva"/>
                <a:cs typeface="Geneva"/>
              </a:rPr>
              <a:t>business?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391414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Sole</a:t>
            </a:r>
            <a:r>
              <a:rPr spc="-254" dirty="0"/>
              <a:t> </a:t>
            </a:r>
            <a:r>
              <a:rPr spc="-135" dirty="0"/>
              <a:t>Proprietorship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02331"/>
            <a:ext cx="7387590" cy="424624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3000" spc="-35" dirty="0">
                <a:solidFill>
                  <a:srgbClr val="4F81BC"/>
                </a:solidFill>
                <a:latin typeface="Geneva"/>
                <a:cs typeface="Geneva"/>
              </a:rPr>
              <a:t>Business is </a:t>
            </a:r>
            <a:r>
              <a:rPr sz="3000" spc="-100" dirty="0">
                <a:solidFill>
                  <a:srgbClr val="4F81BC"/>
                </a:solidFill>
                <a:latin typeface="Geneva"/>
                <a:cs typeface="Geneva"/>
              </a:rPr>
              <a:t>one </a:t>
            </a:r>
            <a:r>
              <a:rPr sz="3000" spc="-75" dirty="0">
                <a:solidFill>
                  <a:srgbClr val="4F81BC"/>
                </a:solidFill>
                <a:latin typeface="Geneva"/>
                <a:cs typeface="Geneva"/>
              </a:rPr>
              <a:t>and </a:t>
            </a:r>
            <a:r>
              <a:rPr sz="3000" spc="-215" dirty="0">
                <a:solidFill>
                  <a:srgbClr val="4F81BC"/>
                </a:solidFill>
                <a:latin typeface="Geneva"/>
                <a:cs typeface="Geneva"/>
              </a:rPr>
              <a:t>the </a:t>
            </a:r>
            <a:r>
              <a:rPr sz="3000" spc="-70" dirty="0">
                <a:solidFill>
                  <a:srgbClr val="4F81BC"/>
                </a:solidFill>
                <a:latin typeface="Geneva"/>
                <a:cs typeface="Geneva"/>
              </a:rPr>
              <a:t>same </a:t>
            </a:r>
            <a:r>
              <a:rPr sz="3000" spc="-10" dirty="0">
                <a:solidFill>
                  <a:srgbClr val="4F81BC"/>
                </a:solidFill>
                <a:latin typeface="Geneva"/>
                <a:cs typeface="Geneva"/>
              </a:rPr>
              <a:t>as</a:t>
            </a:r>
            <a:r>
              <a:rPr sz="3000" spc="-675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215" dirty="0">
                <a:solidFill>
                  <a:srgbClr val="4F81BC"/>
                </a:solidFill>
                <a:latin typeface="Geneva"/>
                <a:cs typeface="Geneva"/>
              </a:rPr>
              <a:t>the </a:t>
            </a:r>
            <a:r>
              <a:rPr sz="3000" spc="-130" dirty="0">
                <a:solidFill>
                  <a:srgbClr val="4F81BC"/>
                </a:solidFill>
                <a:latin typeface="Geneva"/>
                <a:cs typeface="Geneva"/>
              </a:rPr>
              <a:t>owner</a:t>
            </a:r>
            <a:endParaRPr sz="300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2800" spc="-125" dirty="0">
                <a:solidFill>
                  <a:srgbClr val="122E5A"/>
                </a:solidFill>
                <a:latin typeface="Geneva"/>
                <a:cs typeface="Geneva"/>
              </a:rPr>
              <a:t>Advantages </a:t>
            </a:r>
            <a:r>
              <a:rPr sz="2800" spc="-70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800" spc="-1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85" dirty="0">
                <a:solidFill>
                  <a:srgbClr val="122E5A"/>
                </a:solidFill>
                <a:latin typeface="Geneva"/>
                <a:cs typeface="Geneva"/>
              </a:rPr>
              <a:t>Disadvantages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Owner </a:t>
            </a:r>
            <a:r>
              <a:rPr sz="2800" spc="-35" dirty="0">
                <a:solidFill>
                  <a:srgbClr val="001F5F"/>
                </a:solidFill>
                <a:latin typeface="Geneva"/>
                <a:cs typeface="Geneva"/>
              </a:rPr>
              <a:t>has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unlimited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personal</a:t>
            </a:r>
            <a:r>
              <a:rPr sz="2800" spc="-3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liability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Pass-through </a:t>
            </a:r>
            <a:r>
              <a:rPr sz="2800" spc="-125" dirty="0">
                <a:solidFill>
                  <a:srgbClr val="001F5F"/>
                </a:solidFill>
                <a:latin typeface="Geneva"/>
                <a:cs typeface="Geneva"/>
              </a:rPr>
              <a:t>taxes </a:t>
            </a:r>
            <a:r>
              <a:rPr sz="2800" spc="110" dirty="0">
                <a:solidFill>
                  <a:srgbClr val="001F5F"/>
                </a:solidFill>
                <a:latin typeface="Geneva"/>
                <a:cs typeface="Geneva"/>
              </a:rPr>
              <a:t>–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personal </a:t>
            </a:r>
            <a:r>
              <a:rPr sz="2800" spc="-180" dirty="0">
                <a:solidFill>
                  <a:srgbClr val="001F5F"/>
                </a:solidFill>
                <a:latin typeface="Geneva"/>
                <a:cs typeface="Geneva"/>
              </a:rPr>
              <a:t>tax</a:t>
            </a:r>
            <a:r>
              <a:rPr sz="2800" spc="-62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return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Owner 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controls</a:t>
            </a:r>
            <a:r>
              <a:rPr sz="2800" spc="-23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business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Simplest </a:t>
            </a:r>
            <a:r>
              <a:rPr sz="2800" spc="-195" dirty="0">
                <a:solidFill>
                  <a:srgbClr val="001F5F"/>
                </a:solidFill>
                <a:latin typeface="Geneva"/>
                <a:cs typeface="Geneva"/>
              </a:rPr>
              <a:t>form </a:t>
            </a:r>
            <a:r>
              <a:rPr sz="2800" spc="-229" dirty="0">
                <a:solidFill>
                  <a:srgbClr val="001F5F"/>
                </a:solidFill>
                <a:latin typeface="Geneva"/>
                <a:cs typeface="Geneva"/>
              </a:rPr>
              <a:t>of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20" dirty="0">
                <a:solidFill>
                  <a:srgbClr val="001F5F"/>
                </a:solidFill>
                <a:latin typeface="Geneva"/>
                <a:cs typeface="Geneva"/>
              </a:rPr>
              <a:t>organization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Lowest </a:t>
            </a:r>
            <a:r>
              <a:rPr sz="2800" spc="-190" dirty="0">
                <a:solidFill>
                  <a:srgbClr val="001F5F"/>
                </a:solidFill>
                <a:latin typeface="Geneva"/>
                <a:cs typeface="Geneva"/>
              </a:rPr>
              <a:t>cost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</a:t>
            </a:r>
            <a:r>
              <a:rPr sz="2800" spc="-14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200" dirty="0">
                <a:solidFill>
                  <a:srgbClr val="001F5F"/>
                </a:solidFill>
                <a:latin typeface="Geneva"/>
                <a:cs typeface="Geneva"/>
              </a:rPr>
              <a:t>form</a:t>
            </a:r>
            <a:endParaRPr sz="280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140" dirty="0">
                <a:solidFill>
                  <a:srgbClr val="001F5F"/>
                </a:solidFill>
                <a:latin typeface="Geneva"/>
                <a:cs typeface="Geneva"/>
              </a:rPr>
              <a:t>Appropriate </a:t>
            </a:r>
            <a:r>
              <a:rPr sz="2800" spc="-204" dirty="0">
                <a:solidFill>
                  <a:srgbClr val="001F5F"/>
                </a:solidFill>
                <a:latin typeface="Geneva"/>
                <a:cs typeface="Geneva"/>
              </a:rPr>
              <a:t>for </a:t>
            </a:r>
            <a:r>
              <a:rPr sz="2800" spc="-55" dirty="0">
                <a:solidFill>
                  <a:srgbClr val="001F5F"/>
                </a:solidFill>
                <a:latin typeface="Geneva"/>
                <a:cs typeface="Geneva"/>
              </a:rPr>
              <a:t>small</a:t>
            </a:r>
            <a:r>
              <a:rPr sz="2800" spc="-10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75" dirty="0">
                <a:solidFill>
                  <a:srgbClr val="001F5F"/>
                </a:solidFill>
                <a:latin typeface="Geneva"/>
                <a:cs typeface="Geneva"/>
              </a:rPr>
              <a:t>start-up</a:t>
            </a:r>
            <a:endParaRPr sz="280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289547" y="3375659"/>
            <a:ext cx="2558796" cy="280568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324600" y="3410711"/>
            <a:ext cx="2438400" cy="26852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320028" y="3406140"/>
            <a:ext cx="2447925" cy="2694940"/>
          </a:xfrm>
          <a:custGeom>
            <a:avLst/>
            <a:gdLst/>
            <a:ahLst/>
            <a:cxnLst/>
            <a:rect l="l" t="t" r="r" b="b"/>
            <a:pathLst>
              <a:path w="2447925" h="2694940">
                <a:moveTo>
                  <a:pt x="0" y="2694432"/>
                </a:moveTo>
                <a:lnTo>
                  <a:pt x="2447544" y="2694432"/>
                </a:lnTo>
                <a:lnTo>
                  <a:pt x="2447544" y="0"/>
                </a:lnTo>
                <a:lnTo>
                  <a:pt x="0" y="0"/>
                </a:lnTo>
                <a:lnTo>
                  <a:pt x="0" y="2694432"/>
                </a:lnTo>
                <a:close/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44500" y="356361"/>
            <a:ext cx="411670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5" dirty="0"/>
              <a:t>General</a:t>
            </a:r>
            <a:r>
              <a:rPr spc="-260" dirty="0"/>
              <a:t> </a:t>
            </a:r>
            <a:r>
              <a:rPr spc="-110" dirty="0"/>
              <a:t>Partnership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4500" y="802331"/>
            <a:ext cx="7367270" cy="4812665"/>
          </a:xfrm>
          <a:prstGeom prst="rect">
            <a:avLst/>
          </a:prstGeom>
        </p:spPr>
        <p:txBody>
          <a:bodyPr vert="horz" wrap="square" lIns="0" tIns="1778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0"/>
              </a:spcBef>
            </a:pPr>
            <a:r>
              <a:rPr sz="3000" spc="-35" dirty="0">
                <a:solidFill>
                  <a:srgbClr val="4F81BC"/>
                </a:solidFill>
                <a:latin typeface="Geneva"/>
                <a:cs typeface="Geneva"/>
              </a:rPr>
              <a:t>Business </a:t>
            </a:r>
            <a:r>
              <a:rPr sz="3000" spc="-105" dirty="0">
                <a:solidFill>
                  <a:srgbClr val="4F81BC"/>
                </a:solidFill>
                <a:latin typeface="Geneva"/>
                <a:cs typeface="Geneva"/>
              </a:rPr>
              <a:t>association </a:t>
            </a:r>
            <a:r>
              <a:rPr sz="3000" spc="-245" dirty="0">
                <a:solidFill>
                  <a:srgbClr val="4F81BC"/>
                </a:solidFill>
                <a:latin typeface="Geneva"/>
                <a:cs typeface="Geneva"/>
              </a:rPr>
              <a:t>of </a:t>
            </a:r>
            <a:r>
              <a:rPr sz="3000" spc="-275" dirty="0">
                <a:solidFill>
                  <a:srgbClr val="4F81BC"/>
                </a:solidFill>
                <a:latin typeface="Geneva"/>
                <a:cs typeface="Geneva"/>
              </a:rPr>
              <a:t>two </a:t>
            </a:r>
            <a:r>
              <a:rPr sz="3000" spc="-155" dirty="0">
                <a:solidFill>
                  <a:srgbClr val="4F81BC"/>
                </a:solidFill>
                <a:latin typeface="Geneva"/>
                <a:cs typeface="Geneva"/>
              </a:rPr>
              <a:t>or </a:t>
            </a:r>
            <a:r>
              <a:rPr sz="3000" spc="-140" dirty="0">
                <a:solidFill>
                  <a:srgbClr val="4F81BC"/>
                </a:solidFill>
                <a:latin typeface="Geneva"/>
                <a:cs typeface="Geneva"/>
              </a:rPr>
              <a:t>more</a:t>
            </a:r>
            <a:r>
              <a:rPr sz="3000" spc="-280" dirty="0">
                <a:solidFill>
                  <a:srgbClr val="4F81BC"/>
                </a:solidFill>
                <a:latin typeface="Geneva"/>
                <a:cs typeface="Geneva"/>
              </a:rPr>
              <a:t> </a:t>
            </a:r>
            <a:r>
              <a:rPr sz="3000" spc="-100" dirty="0">
                <a:solidFill>
                  <a:srgbClr val="4F81BC"/>
                </a:solidFill>
                <a:latin typeface="Geneva"/>
                <a:cs typeface="Geneva"/>
              </a:rPr>
              <a:t>people</a:t>
            </a:r>
            <a:endParaRPr sz="3000" dirty="0">
              <a:latin typeface="Geneva"/>
              <a:cs typeface="Geneva"/>
            </a:endParaRPr>
          </a:p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sz="2800" spc="-125" dirty="0">
                <a:solidFill>
                  <a:srgbClr val="122E5A"/>
                </a:solidFill>
                <a:latin typeface="Geneva"/>
                <a:cs typeface="Geneva"/>
              </a:rPr>
              <a:t>Advantages </a:t>
            </a:r>
            <a:r>
              <a:rPr sz="2800" spc="-70" dirty="0">
                <a:solidFill>
                  <a:srgbClr val="122E5A"/>
                </a:solidFill>
                <a:latin typeface="Geneva"/>
                <a:cs typeface="Geneva"/>
              </a:rPr>
              <a:t>and</a:t>
            </a:r>
            <a:r>
              <a:rPr sz="2800" spc="-195" dirty="0">
                <a:solidFill>
                  <a:srgbClr val="122E5A"/>
                </a:solidFill>
                <a:latin typeface="Geneva"/>
                <a:cs typeface="Geneva"/>
              </a:rPr>
              <a:t> </a:t>
            </a:r>
            <a:r>
              <a:rPr sz="2800" spc="-85" dirty="0">
                <a:solidFill>
                  <a:srgbClr val="122E5A"/>
                </a:solidFill>
                <a:latin typeface="Geneva"/>
                <a:cs typeface="Geneva"/>
              </a:rPr>
              <a:t>Disadvantages</a:t>
            </a:r>
            <a:endParaRPr sz="2800" dirty="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5"/>
              </a:spcBef>
              <a:buChar char="•"/>
              <a:tabLst>
                <a:tab pos="756920" algn="l"/>
              </a:tabLst>
            </a:pPr>
            <a:r>
              <a:rPr sz="2800" spc="-60" dirty="0">
                <a:solidFill>
                  <a:srgbClr val="001F5F"/>
                </a:solidFill>
                <a:latin typeface="Geneva"/>
                <a:cs typeface="Geneva"/>
              </a:rPr>
              <a:t>Owners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have </a:t>
            </a:r>
            <a:r>
              <a:rPr sz="2800" spc="-75" dirty="0">
                <a:solidFill>
                  <a:srgbClr val="001F5F"/>
                </a:solidFill>
                <a:latin typeface="Geneva"/>
                <a:cs typeface="Geneva"/>
              </a:rPr>
              <a:t>personal</a:t>
            </a:r>
            <a:r>
              <a:rPr sz="2800" spc="-32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10" dirty="0">
                <a:solidFill>
                  <a:srgbClr val="001F5F"/>
                </a:solidFill>
                <a:latin typeface="Geneva"/>
                <a:cs typeface="Geneva"/>
              </a:rPr>
              <a:t>liability</a:t>
            </a:r>
            <a:endParaRPr sz="2800" dirty="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90" dirty="0">
                <a:solidFill>
                  <a:srgbClr val="001F5F"/>
                </a:solidFill>
                <a:latin typeface="Geneva"/>
                <a:cs typeface="Geneva"/>
              </a:rPr>
              <a:t>Pass-through</a:t>
            </a:r>
            <a:r>
              <a:rPr sz="2800" spc="-15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taxation</a:t>
            </a:r>
            <a:endParaRPr sz="2800" dirty="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40" dirty="0">
                <a:solidFill>
                  <a:srgbClr val="001F5F"/>
                </a:solidFill>
                <a:latin typeface="Geneva"/>
                <a:cs typeface="Geneva"/>
              </a:rPr>
              <a:t>Shared </a:t>
            </a:r>
            <a:r>
              <a:rPr sz="2800" spc="-80" dirty="0">
                <a:solidFill>
                  <a:srgbClr val="001F5F"/>
                </a:solidFill>
                <a:latin typeface="Geneva"/>
                <a:cs typeface="Geneva"/>
              </a:rPr>
              <a:t>risk </a:t>
            </a:r>
            <a:r>
              <a:rPr sz="2800" spc="-70" dirty="0">
                <a:solidFill>
                  <a:srgbClr val="001F5F"/>
                </a:solidFill>
                <a:latin typeface="Geneva"/>
                <a:cs typeface="Geneva"/>
              </a:rPr>
              <a:t>and</a:t>
            </a:r>
            <a:r>
              <a:rPr sz="2800" spc="-340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60" dirty="0">
                <a:solidFill>
                  <a:srgbClr val="001F5F"/>
                </a:solidFill>
                <a:latin typeface="Geneva"/>
                <a:cs typeface="Geneva"/>
              </a:rPr>
              <a:t>costs</a:t>
            </a:r>
            <a:endParaRPr sz="2800" dirty="0">
              <a:latin typeface="Geneva"/>
              <a:cs typeface="Geneva"/>
            </a:endParaRPr>
          </a:p>
          <a:p>
            <a:pPr marL="756285" indent="-286385">
              <a:lnSpc>
                <a:spcPct val="100000"/>
              </a:lnSpc>
              <a:spcBef>
                <a:spcPts val="600"/>
              </a:spcBef>
              <a:buChar char="•"/>
              <a:tabLst>
                <a:tab pos="756920" algn="l"/>
              </a:tabLst>
            </a:pPr>
            <a:r>
              <a:rPr sz="2800" spc="-45" dirty="0">
                <a:solidFill>
                  <a:srgbClr val="001F5F"/>
                </a:solidFill>
                <a:latin typeface="Geneva"/>
                <a:cs typeface="Geneva"/>
              </a:rPr>
              <a:t>Simple </a:t>
            </a:r>
            <a:r>
              <a:rPr sz="2800" spc="-305" dirty="0">
                <a:solidFill>
                  <a:srgbClr val="001F5F"/>
                </a:solidFill>
                <a:latin typeface="Geneva"/>
                <a:cs typeface="Geneva"/>
              </a:rPr>
              <a:t>to </a:t>
            </a:r>
            <a:r>
              <a:rPr sz="2800" spc="-170" dirty="0">
                <a:solidFill>
                  <a:srgbClr val="001F5F"/>
                </a:solidFill>
                <a:latin typeface="Geneva"/>
                <a:cs typeface="Geneva"/>
              </a:rPr>
              <a:t>form, </a:t>
            </a:r>
            <a:r>
              <a:rPr sz="2800" spc="-114" dirty="0">
                <a:solidFill>
                  <a:srgbClr val="001F5F"/>
                </a:solidFill>
                <a:latin typeface="Geneva"/>
                <a:cs typeface="Geneva"/>
              </a:rPr>
              <a:t>low</a:t>
            </a:r>
            <a:r>
              <a:rPr sz="2800" spc="-95" dirty="0">
                <a:solidFill>
                  <a:srgbClr val="001F5F"/>
                </a:solidFill>
                <a:latin typeface="Geneva"/>
                <a:cs typeface="Geneva"/>
              </a:rPr>
              <a:t> </a:t>
            </a:r>
            <a:r>
              <a:rPr sz="2800" spc="-190" dirty="0">
                <a:solidFill>
                  <a:srgbClr val="001F5F"/>
                </a:solidFill>
                <a:latin typeface="Geneva"/>
                <a:cs typeface="Geneva"/>
              </a:rPr>
              <a:t>cost</a:t>
            </a:r>
            <a:endParaRPr sz="2800" dirty="0">
              <a:latin typeface="Geneva"/>
              <a:cs typeface="Geneva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750" dirty="0">
              <a:latin typeface="Times"/>
              <a:cs typeface="Times"/>
            </a:endParaRPr>
          </a:p>
          <a:p>
            <a:pPr marL="1344930" algn="ctr">
              <a:lnSpc>
                <a:spcPct val="100000"/>
              </a:lnSpc>
            </a:pPr>
            <a:r>
              <a:rPr sz="3200" spc="-100" dirty="0">
                <a:latin typeface="Geneva"/>
                <a:cs typeface="Geneva"/>
              </a:rPr>
              <a:t>Create</a:t>
            </a:r>
            <a:r>
              <a:rPr sz="3200" spc="-204" dirty="0">
                <a:latin typeface="Geneva"/>
                <a:cs typeface="Geneva"/>
              </a:rPr>
              <a:t> </a:t>
            </a:r>
            <a:r>
              <a:rPr sz="3200" spc="10" dirty="0">
                <a:latin typeface="Geneva"/>
                <a:cs typeface="Geneva"/>
              </a:rPr>
              <a:t>a</a:t>
            </a:r>
            <a:endParaRPr sz="3200" dirty="0">
              <a:latin typeface="Geneva"/>
              <a:cs typeface="Geneva"/>
            </a:endParaRPr>
          </a:p>
          <a:p>
            <a:pPr marL="1346200" algn="ctr">
              <a:lnSpc>
                <a:spcPct val="100000"/>
              </a:lnSpc>
              <a:spcBef>
                <a:spcPts val="275"/>
              </a:spcBef>
            </a:pPr>
            <a:r>
              <a:rPr sz="4400" spc="-185" dirty="0">
                <a:latin typeface="Geneva"/>
                <a:cs typeface="Geneva"/>
              </a:rPr>
              <a:t>partnership</a:t>
            </a:r>
            <a:r>
              <a:rPr sz="4400" spc="-260" dirty="0">
                <a:latin typeface="Geneva"/>
                <a:cs typeface="Geneva"/>
              </a:rPr>
              <a:t> </a:t>
            </a:r>
            <a:r>
              <a:rPr sz="4400" spc="-204" dirty="0">
                <a:latin typeface="Geneva"/>
                <a:cs typeface="Geneva"/>
              </a:rPr>
              <a:t>agreement</a:t>
            </a:r>
            <a:endParaRPr sz="4400" dirty="0">
              <a:latin typeface="Geneva"/>
              <a:cs typeface="Geneva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8147" y="1524000"/>
            <a:ext cx="2253996" cy="33177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553200" y="1600200"/>
            <a:ext cx="2133600" cy="319735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10" dirty="0">
                <a:solidFill>
                  <a:srgbClr val="FFFFFF"/>
                </a:solidFill>
              </a:rPr>
              <a:t>ORGANIZATIONAL </a:t>
            </a:r>
            <a:r>
              <a:rPr spc="45" dirty="0">
                <a:solidFill>
                  <a:srgbClr val="FFFFFF"/>
                </a:solidFill>
              </a:rPr>
              <a:t>TYPES </a:t>
            </a:r>
            <a:r>
              <a:rPr spc="-30" dirty="0"/>
              <a:t>and </a:t>
            </a:r>
            <a:r>
              <a:rPr spc="30" dirty="0"/>
              <a:t>CONSIDERATIONS </a:t>
            </a:r>
            <a:r>
              <a:rPr spc="-35" dirty="0"/>
              <a:t>‹#›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721</Words>
  <Application>Microsoft Office PowerPoint</Application>
  <PresentationFormat>On-screen Show (4:3)</PresentationFormat>
  <Paragraphs>131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Organizational Types  and Considerations</vt:lpstr>
      <vt:lpstr>Welcome</vt:lpstr>
      <vt:lpstr>Objectives</vt:lpstr>
      <vt:lpstr>PowerPoint Presentation</vt:lpstr>
      <vt:lpstr>Organizational Types</vt:lpstr>
      <vt:lpstr>Factors for Choosing an Organizational Type</vt:lpstr>
      <vt:lpstr>PowerPoint Presentation</vt:lpstr>
      <vt:lpstr>Sole Proprietorship</vt:lpstr>
      <vt:lpstr>General Partnership</vt:lpstr>
      <vt:lpstr>Advantages and Disadvantages</vt:lpstr>
      <vt:lpstr>Limited Liability Company (LLC)</vt:lpstr>
      <vt:lpstr>Corporation</vt:lpstr>
      <vt:lpstr>C-Corporation</vt:lpstr>
      <vt:lpstr>S-Corporation</vt:lpstr>
      <vt:lpstr>Choosing an Organizational Type  How do I decide which structure is best  for my business?</vt:lpstr>
      <vt:lpstr>PowerPoint Presentation</vt:lpstr>
      <vt:lpstr>Five Key Points to Remember</vt:lpstr>
      <vt:lpstr>Summary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</dc:creator>
  <cp:lastModifiedBy>Gustafson, Joan L.</cp:lastModifiedBy>
  <cp:revision>3</cp:revision>
  <dcterms:created xsi:type="dcterms:W3CDTF">2018-12-31T21:10:38Z</dcterms:created>
  <dcterms:modified xsi:type="dcterms:W3CDTF">2019-11-21T02:33:31Z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2016-10-11T00:00:00Z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2018-12-31T00:00:00Z</vt:filetime>
  </property>
</Properties>
</file>